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78" r:id="rId4"/>
    <p:sldId id="279" r:id="rId5"/>
    <p:sldId id="280" r:id="rId6"/>
    <p:sldId id="264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72" r:id="rId15"/>
    <p:sldId id="273" r:id="rId16"/>
    <p:sldId id="288" r:id="rId17"/>
    <p:sldId id="289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68" y="1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6FE-B50E-432A-8594-E6F82BDE4E33}" type="datetimeFigureOut">
              <a:rPr lang="cs-CZ" smtClean="0"/>
              <a:pPr/>
              <a:t>18.5.2015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D83BF-1A0E-4D73-888E-34022E8FC68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290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6FE-B50E-432A-8594-E6F82BDE4E33}" type="datetimeFigureOut">
              <a:rPr lang="cs-CZ" smtClean="0"/>
              <a:pPr/>
              <a:t>18.5.2015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D83BF-1A0E-4D73-888E-34022E8FC68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318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6FE-B50E-432A-8594-E6F82BDE4E33}" type="datetimeFigureOut">
              <a:rPr lang="cs-CZ" smtClean="0"/>
              <a:pPr/>
              <a:t>18.5.2015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D83BF-1A0E-4D73-888E-34022E8FC68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287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6FE-B50E-432A-8594-E6F82BDE4E33}" type="datetimeFigureOut">
              <a:rPr lang="cs-CZ" smtClean="0"/>
              <a:pPr/>
              <a:t>18.5.2015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D83BF-1A0E-4D73-888E-34022E8FC68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187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6FE-B50E-432A-8594-E6F82BDE4E33}" type="datetimeFigureOut">
              <a:rPr lang="cs-CZ" smtClean="0"/>
              <a:pPr/>
              <a:t>18.5.2015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D83BF-1A0E-4D73-888E-34022E8FC68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65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6FE-B50E-432A-8594-E6F82BDE4E33}" type="datetimeFigureOut">
              <a:rPr lang="cs-CZ" smtClean="0"/>
              <a:pPr/>
              <a:t>18.5.2015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D83BF-1A0E-4D73-888E-34022E8FC68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429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6FE-B50E-432A-8594-E6F82BDE4E33}" type="datetimeFigureOut">
              <a:rPr lang="cs-CZ" smtClean="0"/>
              <a:pPr/>
              <a:t>18.5.2015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D83BF-1A0E-4D73-888E-34022E8FC68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852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6FE-B50E-432A-8594-E6F82BDE4E33}" type="datetimeFigureOut">
              <a:rPr lang="cs-CZ" smtClean="0"/>
              <a:pPr/>
              <a:t>18.5.2015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D83BF-1A0E-4D73-888E-34022E8FC68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044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6FE-B50E-432A-8594-E6F82BDE4E33}" type="datetimeFigureOut">
              <a:rPr lang="cs-CZ" smtClean="0"/>
              <a:pPr/>
              <a:t>18.5.2015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D83BF-1A0E-4D73-888E-34022E8FC68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49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6FE-B50E-432A-8594-E6F82BDE4E33}" type="datetimeFigureOut">
              <a:rPr lang="cs-CZ" smtClean="0"/>
              <a:pPr/>
              <a:t>18.5.2015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D83BF-1A0E-4D73-888E-34022E8FC68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92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6FE-B50E-432A-8594-E6F82BDE4E33}" type="datetimeFigureOut">
              <a:rPr lang="cs-CZ" smtClean="0"/>
              <a:pPr/>
              <a:t>18.5.2015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D83BF-1A0E-4D73-888E-34022E8FC68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253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466FE-B50E-432A-8594-E6F82BDE4E33}" type="datetimeFigureOut">
              <a:rPr lang="cs-CZ" smtClean="0"/>
              <a:pPr/>
              <a:t>18.5.2015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D83BF-1A0E-4D73-888E-34022E8FC68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1945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hyperlink" Target="http://www.seniorholding.cz/" TargetMode="Externa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D:\2015\ISCA\LOGO\ISCA 20th anniversary logo version 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634" y="1"/>
            <a:ext cx="3472256" cy="1809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officeArt objec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309403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8" name="officeArt objec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1"/>
            <a:ext cx="210343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24000" y="539129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003399"/>
                </a:solidFill>
              </a:rPr>
              <a:t>Gent, 30.4. – 2.5.2015</a:t>
            </a:r>
          </a:p>
        </p:txBody>
      </p:sp>
      <p:sp>
        <p:nvSpPr>
          <p:cNvPr id="2" name="Obdélník 1"/>
          <p:cNvSpPr/>
          <p:nvPr/>
        </p:nvSpPr>
        <p:spPr>
          <a:xfrm>
            <a:off x="1133475" y="2257425"/>
            <a:ext cx="989647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Workshop </a:t>
            </a:r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  <a:p>
            <a:pPr algn="ctr"/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„New </a:t>
            </a:r>
            <a:r>
              <a:rPr lang="cs-CZ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developments</a:t>
            </a:r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cs-CZ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</a:t>
            </a:r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activity</a:t>
            </a:r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programs</a:t>
            </a:r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elderly</a:t>
            </a:r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</a:t>
            </a:r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,…“</a:t>
            </a:r>
          </a:p>
          <a:p>
            <a:pPr algn="ctr"/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71930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D:\2015\ISCA\LOGO\ISCA 20th anniversary logo version 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634" y="1"/>
            <a:ext cx="3472256" cy="1809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officeArt objec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309403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8" name="officeArt objec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1"/>
            <a:ext cx="210343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24000" y="539129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003399"/>
                </a:solidFill>
              </a:rPr>
              <a:t>Gent, 30.4. – 2.5.2015</a:t>
            </a:r>
          </a:p>
        </p:txBody>
      </p:sp>
      <p:sp>
        <p:nvSpPr>
          <p:cNvPr id="2" name="Obdélník 1"/>
          <p:cNvSpPr/>
          <p:nvPr/>
        </p:nvSpPr>
        <p:spPr>
          <a:xfrm>
            <a:off x="1228725" y="1900461"/>
            <a:ext cx="981075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4000" dirty="0"/>
          </a:p>
        </p:txBody>
      </p:sp>
      <p:sp>
        <p:nvSpPr>
          <p:cNvPr id="3" name="Obdélník 2"/>
          <p:cNvSpPr/>
          <p:nvPr/>
        </p:nvSpPr>
        <p:spPr>
          <a:xfrm>
            <a:off x="1152524" y="2085976"/>
            <a:ext cx="978217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000" dirty="0"/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876300" y="1809008"/>
            <a:ext cx="10363199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cs-CZ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</a:t>
            </a:r>
            <a:r>
              <a:rPr lang="cs-CZ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</a:t>
            </a:r>
            <a:r>
              <a:rPr lang="cs-CZ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affect</a:t>
            </a:r>
            <a:r>
              <a:rPr lang="cs-CZ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cs-CZ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cannot</a:t>
            </a:r>
            <a:r>
              <a:rPr lang="cs-CZ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affect</a:t>
            </a:r>
            <a:endParaRPr lang="cs-CZ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400" b="1" i="1" dirty="0" err="1"/>
              <a:t>What</a:t>
            </a:r>
            <a:r>
              <a:rPr lang="cs-CZ" sz="2400" b="1" i="1" dirty="0"/>
              <a:t> </a:t>
            </a:r>
            <a:r>
              <a:rPr lang="cs-CZ" sz="2400" b="1" i="1" dirty="0" err="1"/>
              <a:t>cannot</a:t>
            </a:r>
            <a:r>
              <a:rPr lang="cs-CZ" sz="2400" b="1" i="1" dirty="0"/>
              <a:t> </a:t>
            </a:r>
            <a:r>
              <a:rPr lang="cs-CZ" sz="2400" b="1" i="1" dirty="0" err="1"/>
              <a:t>we</a:t>
            </a:r>
            <a:r>
              <a:rPr lang="cs-CZ" sz="2400" b="1" i="1" dirty="0"/>
              <a:t> </a:t>
            </a:r>
            <a:r>
              <a:rPr lang="cs-CZ" sz="2400" b="1" i="1" dirty="0" err="1"/>
              <a:t>affect</a:t>
            </a:r>
            <a:r>
              <a:rPr lang="cs-CZ" sz="2400" b="1" i="1" dirty="0"/>
              <a:t>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cs-CZ" sz="2400" dirty="0" err="1"/>
              <a:t>Genetics</a:t>
            </a:r>
            <a:endParaRPr lang="cs-CZ" sz="24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cs-CZ" sz="2400" dirty="0"/>
              <a:t>Gender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cs-CZ" sz="2400" dirty="0" err="1" smtClean="0"/>
              <a:t>Race</a:t>
            </a:r>
            <a:r>
              <a:rPr lang="cs-CZ" sz="2400" dirty="0" smtClean="0"/>
              <a:t>…</a:t>
            </a:r>
            <a:endParaRPr lang="cs-CZ" sz="2400" dirty="0"/>
          </a:p>
          <a:p>
            <a:pPr lvl="1"/>
            <a:endParaRPr lang="cs-CZ" sz="2400" dirty="0" smtClean="0"/>
          </a:p>
          <a:p>
            <a:r>
              <a:rPr lang="cs-CZ" sz="2400" b="1" i="1" dirty="0" err="1"/>
              <a:t>What</a:t>
            </a:r>
            <a:r>
              <a:rPr lang="cs-CZ" sz="2400" b="1" i="1" dirty="0"/>
              <a:t> </a:t>
            </a:r>
            <a:r>
              <a:rPr lang="cs-CZ" sz="2400" b="1" i="1" dirty="0" err="1"/>
              <a:t>can</a:t>
            </a:r>
            <a:r>
              <a:rPr lang="cs-CZ" sz="2400" b="1" i="1" dirty="0"/>
              <a:t> </a:t>
            </a:r>
            <a:r>
              <a:rPr lang="cs-CZ" sz="2400" b="1" i="1" dirty="0" err="1"/>
              <a:t>we</a:t>
            </a:r>
            <a:r>
              <a:rPr lang="cs-CZ" sz="2400" b="1" i="1" dirty="0"/>
              <a:t> </a:t>
            </a:r>
            <a:r>
              <a:rPr lang="cs-CZ" sz="2400" b="1" i="1" dirty="0" err="1"/>
              <a:t>affect</a:t>
            </a:r>
            <a:r>
              <a:rPr lang="cs-CZ" sz="2400" b="1" i="1" dirty="0"/>
              <a:t>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cs-CZ" sz="2400" dirty="0" err="1"/>
              <a:t>Nutrition</a:t>
            </a:r>
            <a:endParaRPr lang="cs-CZ" sz="2400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cs-CZ" sz="2400" dirty="0" err="1"/>
              <a:t>Sedentary</a:t>
            </a:r>
            <a:r>
              <a:rPr lang="cs-CZ" sz="2400" dirty="0"/>
              <a:t> </a:t>
            </a:r>
            <a:r>
              <a:rPr lang="cs-CZ" sz="2400" dirty="0" err="1"/>
              <a:t>lifestyle</a:t>
            </a:r>
            <a:endParaRPr lang="cs-CZ" sz="2400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cs-CZ" sz="2400" dirty="0" err="1"/>
              <a:t>Adequate</a:t>
            </a:r>
            <a:r>
              <a:rPr lang="cs-CZ" sz="2400" dirty="0"/>
              <a:t> </a:t>
            </a:r>
            <a:r>
              <a:rPr lang="cs-CZ" sz="2400" dirty="0" err="1"/>
              <a:t>exposition</a:t>
            </a:r>
            <a:r>
              <a:rPr lang="cs-CZ" sz="2400" dirty="0"/>
              <a:t> to </a:t>
            </a:r>
            <a:r>
              <a:rPr lang="cs-CZ" sz="2400" dirty="0" err="1"/>
              <a:t>soneshine</a:t>
            </a:r>
            <a:endParaRPr lang="cs-CZ" sz="2400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cs-CZ" sz="2400" b="1" dirty="0" err="1"/>
              <a:t>Suitable</a:t>
            </a:r>
            <a:r>
              <a:rPr lang="cs-CZ" sz="2400" b="1" dirty="0"/>
              <a:t> </a:t>
            </a:r>
            <a:r>
              <a:rPr lang="cs-CZ" sz="2400" b="1" dirty="0" err="1"/>
              <a:t>movement</a:t>
            </a:r>
            <a:endParaRPr lang="cs-CZ" sz="2400" b="1" dirty="0"/>
          </a:p>
          <a:p>
            <a:pPr lvl="1"/>
            <a:endParaRPr lang="cs-CZ" dirty="0"/>
          </a:p>
          <a:p>
            <a:endParaRPr lang="cs-CZ" sz="3200" dirty="0"/>
          </a:p>
          <a:p>
            <a:endParaRPr lang="cs-CZ" b="1" dirty="0" smtClean="0"/>
          </a:p>
          <a:p>
            <a:endParaRPr lang="cs-CZ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021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D:\2015\ISCA\LOGO\ISCA 20th anniversary logo version 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634" y="1"/>
            <a:ext cx="3472256" cy="1809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officeArt objec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309403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8" name="officeArt objec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1"/>
            <a:ext cx="210343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24000" y="539129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003399"/>
                </a:solidFill>
              </a:rPr>
              <a:t>Gent, 30.4. – 2.5.2015</a:t>
            </a:r>
          </a:p>
        </p:txBody>
      </p:sp>
      <p:sp>
        <p:nvSpPr>
          <p:cNvPr id="2" name="Obdélník 1"/>
          <p:cNvSpPr/>
          <p:nvPr/>
        </p:nvSpPr>
        <p:spPr>
          <a:xfrm>
            <a:off x="1228725" y="1900461"/>
            <a:ext cx="981075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4000" dirty="0"/>
          </a:p>
        </p:txBody>
      </p:sp>
      <p:sp>
        <p:nvSpPr>
          <p:cNvPr id="3" name="Obdélník 2"/>
          <p:cNvSpPr/>
          <p:nvPr/>
        </p:nvSpPr>
        <p:spPr>
          <a:xfrm>
            <a:off x="1152524" y="2085976"/>
            <a:ext cx="978217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000" dirty="0"/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838200" y="1524000"/>
            <a:ext cx="10515600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IMPACTS </a:t>
            </a:r>
            <a:r>
              <a:rPr lang="cs-CZ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cs-CZ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suitable</a:t>
            </a:r>
            <a:r>
              <a:rPr lang="cs-CZ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exercises</a:t>
            </a:r>
            <a:r>
              <a:rPr lang="cs-CZ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cs-CZ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400" b="1" dirty="0"/>
              <a:t>BONES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cs-CZ" sz="2400" dirty="0" err="1"/>
              <a:t>Mechanical</a:t>
            </a:r>
            <a:r>
              <a:rPr lang="cs-CZ" sz="2400" dirty="0"/>
              <a:t> </a:t>
            </a:r>
            <a:r>
              <a:rPr lang="cs-CZ" sz="2400" dirty="0" err="1"/>
              <a:t>irritation</a:t>
            </a:r>
            <a:r>
              <a:rPr lang="cs-CZ" sz="2400" dirty="0"/>
              <a:t>/</a:t>
            </a:r>
            <a:r>
              <a:rPr lang="cs-CZ" sz="2400" dirty="0" err="1"/>
              <a:t>stimulation</a:t>
            </a:r>
            <a:r>
              <a:rPr lang="cs-CZ" sz="2400" dirty="0"/>
              <a:t> </a:t>
            </a:r>
            <a:r>
              <a:rPr lang="cs-CZ" sz="2400" dirty="0" err="1"/>
              <a:t>affects</a:t>
            </a:r>
            <a:r>
              <a:rPr lang="cs-CZ" sz="2400" dirty="0"/>
              <a:t> bone </a:t>
            </a:r>
            <a:r>
              <a:rPr lang="cs-CZ" sz="2400" dirty="0" err="1"/>
              <a:t>cells</a:t>
            </a:r>
            <a:endParaRPr lang="cs-CZ" sz="24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cs-CZ" sz="2400" dirty="0"/>
              <a:t>Bone </a:t>
            </a:r>
            <a:r>
              <a:rPr lang="cs-CZ" sz="2400" dirty="0" err="1"/>
              <a:t>cells</a:t>
            </a:r>
            <a:r>
              <a:rPr lang="cs-CZ" sz="2400" dirty="0"/>
              <a:t> are </a:t>
            </a:r>
            <a:r>
              <a:rPr lang="cs-CZ" sz="2400" dirty="0" err="1"/>
              <a:t>responsible</a:t>
            </a:r>
            <a:r>
              <a:rPr lang="cs-CZ" sz="2400" dirty="0"/>
              <a:t> </a:t>
            </a:r>
            <a:r>
              <a:rPr lang="cs-CZ" sz="2400" dirty="0" err="1"/>
              <a:t>for</a:t>
            </a:r>
            <a:r>
              <a:rPr lang="cs-CZ" sz="2400" dirty="0"/>
              <a:t> </a:t>
            </a:r>
            <a:r>
              <a:rPr lang="cs-CZ" sz="2400" dirty="0" err="1"/>
              <a:t>creation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bone </a:t>
            </a:r>
            <a:r>
              <a:rPr lang="cs-CZ" sz="2400" dirty="0" err="1"/>
              <a:t>mass</a:t>
            </a:r>
            <a:endParaRPr lang="cs-CZ" sz="24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cs-CZ" sz="2400" dirty="0"/>
              <a:t>Bone </a:t>
            </a:r>
            <a:r>
              <a:rPr lang="cs-CZ" sz="2400" dirty="0" err="1"/>
              <a:t>beams</a:t>
            </a:r>
            <a:r>
              <a:rPr lang="cs-CZ" sz="2400" dirty="0"/>
              <a:t> are </a:t>
            </a:r>
            <a:r>
              <a:rPr lang="cs-CZ" sz="2400" dirty="0" err="1"/>
              <a:t>reseted</a:t>
            </a:r>
            <a:r>
              <a:rPr lang="cs-CZ" sz="2400" dirty="0"/>
              <a:t> in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direction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load</a:t>
            </a:r>
            <a:endParaRPr lang="cs-CZ" sz="2400" dirty="0"/>
          </a:p>
          <a:p>
            <a:r>
              <a:rPr lang="cs-CZ" sz="2400" b="1" dirty="0"/>
              <a:t>BODY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cs-CZ" sz="2400" dirty="0" err="1"/>
              <a:t>Release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paintful</a:t>
            </a:r>
            <a:r>
              <a:rPr lang="cs-CZ" sz="2400" dirty="0"/>
              <a:t> </a:t>
            </a:r>
            <a:r>
              <a:rPr lang="cs-CZ" sz="2400" dirty="0" err="1"/>
              <a:t>contractures</a:t>
            </a:r>
            <a:r>
              <a:rPr lang="cs-CZ" sz="2400" dirty="0"/>
              <a:t> </a:t>
            </a:r>
            <a:r>
              <a:rPr lang="cs-CZ" sz="2400" dirty="0" err="1"/>
              <a:t>around</a:t>
            </a:r>
            <a:r>
              <a:rPr lang="cs-CZ" sz="2400" dirty="0"/>
              <a:t> </a:t>
            </a:r>
            <a:r>
              <a:rPr lang="cs-CZ" sz="2400" dirty="0" err="1"/>
              <a:t>osteoporotic</a:t>
            </a:r>
            <a:r>
              <a:rPr lang="cs-CZ" sz="2400" dirty="0"/>
              <a:t> </a:t>
            </a:r>
            <a:r>
              <a:rPr lang="cs-CZ" sz="2400" dirty="0" err="1"/>
              <a:t>bones</a:t>
            </a:r>
            <a:endParaRPr lang="cs-CZ" sz="24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cs-CZ" sz="2400" dirty="0" err="1" smtClean="0"/>
              <a:t>Minimalisation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muscle</a:t>
            </a:r>
            <a:r>
              <a:rPr lang="cs-CZ" sz="2400" dirty="0" smtClean="0"/>
              <a:t> </a:t>
            </a:r>
            <a:r>
              <a:rPr lang="cs-CZ" sz="2400" dirty="0" err="1" smtClean="0"/>
              <a:t>imbalances</a:t>
            </a:r>
            <a:r>
              <a:rPr lang="cs-CZ" sz="2400" dirty="0" smtClean="0"/>
              <a:t>		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cs-CZ" sz="2400" dirty="0" err="1" smtClean="0"/>
              <a:t>Maintain</a:t>
            </a:r>
            <a:r>
              <a:rPr lang="cs-CZ" sz="2400" dirty="0" smtClean="0"/>
              <a:t> </a:t>
            </a:r>
            <a:r>
              <a:rPr lang="cs-CZ" sz="2400" dirty="0" err="1"/>
              <a:t>adequate</a:t>
            </a:r>
            <a:r>
              <a:rPr lang="cs-CZ" sz="2400" dirty="0"/>
              <a:t> </a:t>
            </a:r>
            <a:r>
              <a:rPr lang="cs-CZ" sz="2400" dirty="0" err="1"/>
              <a:t>muscle</a:t>
            </a:r>
            <a:r>
              <a:rPr lang="cs-CZ" sz="2400" dirty="0"/>
              <a:t> </a:t>
            </a:r>
            <a:r>
              <a:rPr lang="cs-CZ" sz="2400" dirty="0" err="1"/>
              <a:t>mass</a:t>
            </a:r>
            <a:r>
              <a:rPr lang="cs-CZ" sz="2400" dirty="0"/>
              <a:t>	  </a:t>
            </a:r>
            <a:r>
              <a:rPr lang="cs-CZ" sz="2400" dirty="0" smtClean="0"/>
              <a:t>     </a:t>
            </a:r>
            <a:r>
              <a:rPr lang="cs-CZ" sz="2400" i="1" dirty="0" err="1" smtClean="0"/>
              <a:t>decreasing</a:t>
            </a:r>
            <a:r>
              <a:rPr lang="cs-CZ" sz="2400" i="1" dirty="0" smtClean="0"/>
              <a:t> risk </a:t>
            </a:r>
            <a:r>
              <a:rPr lang="cs-CZ" sz="2400" i="1" dirty="0" err="1" smtClean="0"/>
              <a:t>of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falls</a:t>
            </a:r>
            <a:endParaRPr lang="cs-CZ" sz="2400" i="1" dirty="0" smtClean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cs-CZ" sz="2400" dirty="0" err="1" smtClean="0"/>
              <a:t>Well</a:t>
            </a:r>
            <a:r>
              <a:rPr lang="cs-CZ" sz="2400" dirty="0" smtClean="0"/>
              <a:t> </a:t>
            </a:r>
            <a:r>
              <a:rPr lang="cs-CZ" sz="2400" dirty="0" err="1" smtClean="0"/>
              <a:t>trained</a:t>
            </a:r>
            <a:r>
              <a:rPr lang="cs-CZ" sz="2400" dirty="0" smtClean="0"/>
              <a:t> </a:t>
            </a:r>
            <a:r>
              <a:rPr lang="cs-CZ" sz="2400" dirty="0" err="1" smtClean="0"/>
              <a:t>deep</a:t>
            </a:r>
            <a:r>
              <a:rPr lang="cs-CZ" sz="2400" dirty="0" smtClean="0"/>
              <a:t> </a:t>
            </a:r>
            <a:r>
              <a:rPr lang="cs-CZ" sz="2400" dirty="0" err="1" smtClean="0"/>
              <a:t>stabilisation</a:t>
            </a:r>
            <a:r>
              <a:rPr lang="cs-CZ" sz="2400" dirty="0" smtClean="0"/>
              <a:t> </a:t>
            </a:r>
            <a:r>
              <a:rPr lang="cs-CZ" sz="2400" dirty="0" err="1" smtClean="0"/>
              <a:t>system</a:t>
            </a:r>
            <a:r>
              <a:rPr lang="cs-CZ" sz="2400" dirty="0" smtClean="0"/>
              <a:t> </a:t>
            </a:r>
            <a:r>
              <a:rPr lang="cs-CZ" sz="2400" dirty="0" err="1" smtClean="0"/>
              <a:t>cushions</a:t>
            </a:r>
            <a:r>
              <a:rPr lang="cs-CZ" sz="2400" dirty="0" smtClean="0"/>
              <a:t> </a:t>
            </a:r>
            <a:r>
              <a:rPr lang="cs-CZ" sz="2400" dirty="0" err="1" smtClean="0"/>
              <a:t>compressed</a:t>
            </a:r>
            <a:r>
              <a:rPr lang="cs-CZ" sz="2400" dirty="0" smtClean="0"/>
              <a:t> </a:t>
            </a:r>
            <a:r>
              <a:rPr lang="cs-CZ" sz="2400" dirty="0" err="1" smtClean="0"/>
              <a:t>vertebrae</a:t>
            </a:r>
            <a:r>
              <a:rPr lang="cs-CZ" sz="2400" dirty="0" smtClean="0"/>
              <a:t> and </a:t>
            </a:r>
            <a:r>
              <a:rPr lang="cs-CZ" sz="2400" dirty="0" err="1" smtClean="0"/>
              <a:t>decreases</a:t>
            </a:r>
            <a:r>
              <a:rPr lang="cs-CZ" sz="2400" dirty="0" smtClean="0"/>
              <a:t> </a:t>
            </a:r>
            <a:r>
              <a:rPr lang="cs-CZ" sz="2400" dirty="0" err="1" smtClean="0"/>
              <a:t>pains</a:t>
            </a:r>
            <a:endParaRPr lang="cs-CZ" sz="2400" dirty="0" smtClean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cs-CZ" sz="2400" dirty="0" smtClean="0"/>
              <a:t>Stop </a:t>
            </a:r>
            <a:r>
              <a:rPr lang="cs-CZ" sz="2400" dirty="0" err="1"/>
              <a:t>age</a:t>
            </a:r>
            <a:r>
              <a:rPr lang="cs-CZ" sz="2400" dirty="0"/>
              <a:t> </a:t>
            </a:r>
            <a:r>
              <a:rPr lang="cs-CZ" sz="2400" dirty="0" err="1"/>
              <a:t>related</a:t>
            </a:r>
            <a:r>
              <a:rPr lang="cs-CZ" sz="2400" dirty="0"/>
              <a:t> bone </a:t>
            </a:r>
            <a:r>
              <a:rPr lang="cs-CZ" sz="2400" dirty="0" err="1"/>
              <a:t>loss</a:t>
            </a:r>
            <a:endParaRPr lang="cs-CZ" sz="2400" dirty="0"/>
          </a:p>
          <a:p>
            <a:pPr lvl="1"/>
            <a:endParaRPr lang="cs-CZ" dirty="0"/>
          </a:p>
          <a:p>
            <a:endParaRPr lang="cs-CZ" sz="3200" dirty="0"/>
          </a:p>
          <a:p>
            <a:endParaRPr lang="cs-CZ" b="1" dirty="0" smtClean="0"/>
          </a:p>
          <a:p>
            <a:endParaRPr lang="cs-CZ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cs-CZ" dirty="0"/>
          </a:p>
        </p:txBody>
      </p:sp>
      <p:sp>
        <p:nvSpPr>
          <p:cNvPr id="5" name="Pravá složená závorka 4"/>
          <p:cNvSpPr/>
          <p:nvPr/>
        </p:nvSpPr>
        <p:spPr>
          <a:xfrm>
            <a:off x="6276975" y="4867275"/>
            <a:ext cx="390525" cy="619125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031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D:\2015\ISCA\LOGO\ISCA 20th anniversary logo version 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634" y="1"/>
            <a:ext cx="3472256" cy="1809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officeArt objec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309403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8" name="officeArt objec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1"/>
            <a:ext cx="210343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24000" y="539129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003399"/>
                </a:solidFill>
              </a:rPr>
              <a:t>Gent, 30.4. – 2.5.2015</a:t>
            </a:r>
          </a:p>
        </p:txBody>
      </p:sp>
      <p:sp>
        <p:nvSpPr>
          <p:cNvPr id="2" name="Obdélník 1"/>
          <p:cNvSpPr/>
          <p:nvPr/>
        </p:nvSpPr>
        <p:spPr>
          <a:xfrm>
            <a:off x="1228725" y="1900461"/>
            <a:ext cx="981075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4000" dirty="0"/>
          </a:p>
        </p:txBody>
      </p:sp>
      <p:sp>
        <p:nvSpPr>
          <p:cNvPr id="3" name="Obdélník 2"/>
          <p:cNvSpPr/>
          <p:nvPr/>
        </p:nvSpPr>
        <p:spPr>
          <a:xfrm>
            <a:off x="1152524" y="2085976"/>
            <a:ext cx="978217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000" dirty="0"/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838200" y="1524000"/>
            <a:ext cx="105156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4400" b="1" dirty="0" err="1"/>
              <a:t>Suitable</a:t>
            </a:r>
            <a:r>
              <a:rPr lang="cs-CZ" sz="4400" b="1" dirty="0"/>
              <a:t> </a:t>
            </a:r>
            <a:r>
              <a:rPr lang="cs-CZ" sz="4400" b="1" dirty="0" err="1"/>
              <a:t>kind</a:t>
            </a:r>
            <a:r>
              <a:rPr lang="cs-CZ" sz="4400" b="1" dirty="0"/>
              <a:t> </a:t>
            </a:r>
            <a:r>
              <a:rPr lang="cs-CZ" sz="4400" b="1" dirty="0" err="1"/>
              <a:t>of</a:t>
            </a:r>
            <a:r>
              <a:rPr lang="cs-CZ" sz="4400" b="1" dirty="0"/>
              <a:t> </a:t>
            </a:r>
            <a:r>
              <a:rPr lang="cs-CZ" sz="4400" b="1" dirty="0" err="1" smtClean="0"/>
              <a:t>exercices</a:t>
            </a:r>
            <a:endParaRPr lang="cs-CZ" sz="4400" b="1" dirty="0" smtClean="0"/>
          </a:p>
          <a:p>
            <a:r>
              <a:rPr lang="cs-CZ" sz="3200" b="1" dirty="0" err="1"/>
              <a:t>Strength</a:t>
            </a:r>
            <a:r>
              <a:rPr lang="cs-CZ" sz="3200" b="1" dirty="0"/>
              <a:t> </a:t>
            </a:r>
            <a:r>
              <a:rPr lang="cs-CZ" sz="2400" dirty="0"/>
              <a:t>– resistence </a:t>
            </a:r>
            <a:r>
              <a:rPr lang="cs-CZ" sz="2400" dirty="0" err="1"/>
              <a:t>training</a:t>
            </a:r>
            <a:r>
              <a:rPr lang="cs-CZ" sz="2400" dirty="0"/>
              <a:t> </a:t>
            </a:r>
            <a:r>
              <a:rPr lang="cs-CZ" sz="2000" dirty="0"/>
              <a:t>(</a:t>
            </a:r>
            <a:r>
              <a:rPr lang="cs-CZ" sz="2000" dirty="0" err="1"/>
              <a:t>machines</a:t>
            </a:r>
            <a:r>
              <a:rPr lang="cs-CZ" sz="2000" dirty="0"/>
              <a:t>, </a:t>
            </a:r>
            <a:r>
              <a:rPr lang="cs-CZ" sz="2000" dirty="0" err="1"/>
              <a:t>own</a:t>
            </a:r>
            <a:r>
              <a:rPr lang="cs-CZ" sz="2000" dirty="0"/>
              <a:t> body…)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sz="2400" dirty="0" err="1"/>
              <a:t>Lower</a:t>
            </a:r>
            <a:r>
              <a:rPr lang="cs-CZ" sz="2400" dirty="0"/>
              <a:t> </a:t>
            </a:r>
            <a:r>
              <a:rPr lang="cs-CZ" sz="2400" dirty="0" err="1"/>
              <a:t>weights</a:t>
            </a:r>
            <a:endParaRPr lang="cs-CZ" sz="2400" dirty="0"/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sz="2400" dirty="0"/>
              <a:t>More </a:t>
            </a:r>
            <a:r>
              <a:rPr lang="cs-CZ" sz="2400" dirty="0" err="1"/>
              <a:t>repetition</a:t>
            </a:r>
            <a:endParaRPr lang="cs-CZ" sz="2400" dirty="0"/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sz="2400" dirty="0" err="1"/>
              <a:t>Combitation</a:t>
            </a:r>
            <a:r>
              <a:rPr lang="cs-CZ" sz="2400" dirty="0"/>
              <a:t> </a:t>
            </a:r>
            <a:r>
              <a:rPr lang="cs-CZ" sz="2400" dirty="0" err="1"/>
              <a:t>with</a:t>
            </a:r>
            <a:r>
              <a:rPr lang="cs-CZ" sz="2400" dirty="0"/>
              <a:t> </a:t>
            </a:r>
            <a:r>
              <a:rPr lang="cs-CZ" sz="2400" dirty="0" err="1"/>
              <a:t>endurance</a:t>
            </a:r>
            <a:r>
              <a:rPr lang="cs-CZ" sz="2400" dirty="0"/>
              <a:t> </a:t>
            </a:r>
            <a:r>
              <a:rPr lang="cs-CZ" sz="2400" dirty="0" err="1"/>
              <a:t>training</a:t>
            </a:r>
            <a:endParaRPr lang="cs-CZ" sz="2400" dirty="0"/>
          </a:p>
          <a:p>
            <a:r>
              <a:rPr lang="cs-CZ" sz="3200" b="1" dirty="0" err="1"/>
              <a:t>Standing</a:t>
            </a:r>
            <a:r>
              <a:rPr lang="cs-CZ" sz="3200" b="1" dirty="0"/>
              <a:t> </a:t>
            </a:r>
            <a:r>
              <a:rPr lang="cs-CZ" sz="3200" b="1" dirty="0" err="1"/>
              <a:t>exercises</a:t>
            </a:r>
            <a:r>
              <a:rPr lang="cs-CZ" sz="3200" b="1" dirty="0"/>
              <a:t> </a:t>
            </a:r>
            <a:r>
              <a:rPr lang="cs-CZ" sz="2400" dirty="0"/>
              <a:t>(</a:t>
            </a:r>
            <a:r>
              <a:rPr lang="cs-CZ" sz="2400" dirty="0" err="1"/>
              <a:t>antigravity</a:t>
            </a:r>
            <a:r>
              <a:rPr lang="cs-CZ" sz="2400" dirty="0"/>
              <a:t> </a:t>
            </a:r>
            <a:r>
              <a:rPr lang="cs-CZ" sz="2400" dirty="0" err="1"/>
              <a:t>muscles</a:t>
            </a:r>
            <a:r>
              <a:rPr lang="cs-CZ" sz="2400" dirty="0"/>
              <a:t> </a:t>
            </a:r>
            <a:r>
              <a:rPr lang="cs-CZ" sz="2400" dirty="0" err="1"/>
              <a:t>work</a:t>
            </a:r>
            <a:r>
              <a:rPr lang="cs-CZ" sz="2400" dirty="0"/>
              <a:t>)</a:t>
            </a:r>
          </a:p>
          <a:p>
            <a:r>
              <a:rPr lang="cs-CZ" sz="3200" b="1" dirty="0" err="1"/>
              <a:t>Walking</a:t>
            </a:r>
            <a:r>
              <a:rPr lang="cs-CZ" sz="3200" b="1" dirty="0"/>
              <a:t> up </a:t>
            </a:r>
            <a:r>
              <a:rPr lang="cs-CZ" sz="3200" b="1" dirty="0" err="1"/>
              <a:t>stairs</a:t>
            </a:r>
            <a:r>
              <a:rPr lang="cs-CZ" sz="3200" b="1" dirty="0"/>
              <a:t> </a:t>
            </a:r>
            <a:r>
              <a:rPr lang="cs-CZ" sz="2400" dirty="0"/>
              <a:t>(</a:t>
            </a:r>
            <a:r>
              <a:rPr lang="cs-CZ" sz="2400" dirty="0" err="1"/>
              <a:t>strengthening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legs</a:t>
            </a:r>
            <a:r>
              <a:rPr lang="cs-CZ" sz="2400" dirty="0"/>
              <a:t>)</a:t>
            </a:r>
          </a:p>
          <a:p>
            <a:endParaRPr lang="cs-CZ" sz="2400" dirty="0" smtClean="0"/>
          </a:p>
          <a:p>
            <a:r>
              <a:rPr lang="cs-CZ" sz="2800" b="1" dirty="0" err="1" smtClean="0"/>
              <a:t>Other</a:t>
            </a:r>
            <a:r>
              <a:rPr lang="cs-CZ" sz="2800" b="1" dirty="0" smtClean="0"/>
              <a:t> </a:t>
            </a:r>
            <a:r>
              <a:rPr lang="cs-CZ" sz="2800" b="1" dirty="0" err="1"/>
              <a:t>suitable</a:t>
            </a:r>
            <a:r>
              <a:rPr lang="cs-CZ" sz="2800" b="1" dirty="0"/>
              <a:t> </a:t>
            </a:r>
            <a:r>
              <a:rPr lang="cs-CZ" sz="2800" b="1" dirty="0" err="1"/>
              <a:t>physical</a:t>
            </a:r>
            <a:r>
              <a:rPr lang="cs-CZ" sz="2800" b="1" dirty="0"/>
              <a:t> </a:t>
            </a:r>
            <a:r>
              <a:rPr lang="cs-CZ" sz="2800" b="1" dirty="0" err="1"/>
              <a:t>activity</a:t>
            </a:r>
            <a:r>
              <a:rPr lang="cs-CZ" sz="2800" b="1" dirty="0"/>
              <a:t>: </a:t>
            </a:r>
            <a:r>
              <a:rPr lang="cs-CZ" sz="2800" b="1" i="1" dirty="0"/>
              <a:t>„</a:t>
            </a:r>
            <a:r>
              <a:rPr lang="cs-CZ" sz="2800" b="1" i="1" dirty="0" err="1"/>
              <a:t>Nordic</a:t>
            </a:r>
            <a:r>
              <a:rPr lang="cs-CZ" sz="2800" b="1" i="1" dirty="0"/>
              <a:t> </a:t>
            </a:r>
            <a:r>
              <a:rPr lang="cs-CZ" sz="2800" b="1" i="1" dirty="0" err="1"/>
              <a:t>walking</a:t>
            </a:r>
            <a:r>
              <a:rPr lang="cs-CZ" sz="2800" b="1" i="1" dirty="0"/>
              <a:t>“ …</a:t>
            </a:r>
          </a:p>
          <a:p>
            <a:pPr lvl="1"/>
            <a:endParaRPr lang="cs-CZ" dirty="0"/>
          </a:p>
          <a:p>
            <a:endParaRPr lang="cs-CZ" sz="3200" dirty="0"/>
          </a:p>
          <a:p>
            <a:endParaRPr lang="cs-CZ" b="1" dirty="0" smtClean="0"/>
          </a:p>
          <a:p>
            <a:endParaRPr lang="cs-CZ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861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D:\2015\ISCA\LOGO\ISCA 20th anniversary logo version 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634" y="1"/>
            <a:ext cx="3472256" cy="1809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officeArt objec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309403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8" name="officeArt objec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1"/>
            <a:ext cx="210343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24000" y="539129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003399"/>
                </a:solidFill>
              </a:rPr>
              <a:t>Gent, 30.4. – 2.5.2015</a:t>
            </a:r>
          </a:p>
        </p:txBody>
      </p:sp>
      <p:sp>
        <p:nvSpPr>
          <p:cNvPr id="2" name="Obdélník 1"/>
          <p:cNvSpPr/>
          <p:nvPr/>
        </p:nvSpPr>
        <p:spPr>
          <a:xfrm>
            <a:off x="1228725" y="1900461"/>
            <a:ext cx="981075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4000" dirty="0"/>
          </a:p>
        </p:txBody>
      </p:sp>
      <p:sp>
        <p:nvSpPr>
          <p:cNvPr id="3" name="Obdélník 2"/>
          <p:cNvSpPr/>
          <p:nvPr/>
        </p:nvSpPr>
        <p:spPr>
          <a:xfrm>
            <a:off x="1152524" y="2085976"/>
            <a:ext cx="978217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000" dirty="0"/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838200" y="1524000"/>
            <a:ext cx="1051560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REMARKS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 err="1"/>
              <a:t>Combination</a:t>
            </a:r>
            <a:r>
              <a:rPr lang="cs-CZ" sz="2400" dirty="0"/>
              <a:t> </a:t>
            </a:r>
            <a:r>
              <a:rPr lang="cs-CZ" sz="2400" dirty="0" err="1"/>
              <a:t>with</a:t>
            </a:r>
            <a:r>
              <a:rPr lang="cs-CZ" sz="2400" dirty="0"/>
              <a:t> </a:t>
            </a:r>
            <a:r>
              <a:rPr lang="cs-CZ" sz="2400" b="1" dirty="0" err="1"/>
              <a:t>Calcium</a:t>
            </a:r>
            <a:r>
              <a:rPr lang="cs-CZ" sz="2400" dirty="0"/>
              <a:t> and </a:t>
            </a:r>
            <a:r>
              <a:rPr lang="cs-CZ" sz="2400" b="1" dirty="0" smtClean="0"/>
              <a:t>Vitamin </a:t>
            </a:r>
            <a:r>
              <a:rPr lang="cs-CZ" sz="2400" b="1" dirty="0"/>
              <a:t>D3 </a:t>
            </a:r>
            <a:r>
              <a:rPr lang="cs-CZ" sz="2400" dirty="0"/>
              <a:t>(</a:t>
            </a:r>
            <a:r>
              <a:rPr lang="cs-CZ" sz="2400" dirty="0" err="1">
                <a:solidFill>
                  <a:srgbClr val="002060"/>
                </a:solidFill>
              </a:rPr>
              <a:t>Vigantol</a:t>
            </a:r>
            <a:r>
              <a:rPr lang="cs-CZ" sz="2400" dirty="0"/>
              <a:t>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b="1" dirty="0" err="1">
                <a:solidFill>
                  <a:srgbClr val="002060"/>
                </a:solidFill>
              </a:rPr>
              <a:t>Vigantol</a:t>
            </a:r>
            <a:r>
              <a:rPr lang="cs-CZ" sz="2400" b="1" dirty="0"/>
              <a:t> </a:t>
            </a:r>
            <a:r>
              <a:rPr lang="cs-CZ" sz="2400" dirty="0"/>
              <a:t>– </a:t>
            </a:r>
            <a:r>
              <a:rPr lang="cs-CZ" sz="2400" dirty="0" err="1"/>
              <a:t>positively</a:t>
            </a:r>
            <a:r>
              <a:rPr lang="cs-CZ" sz="2400" dirty="0"/>
              <a:t> </a:t>
            </a:r>
            <a:r>
              <a:rPr lang="cs-CZ" sz="2400" dirty="0" err="1"/>
              <a:t>influences</a:t>
            </a:r>
            <a:r>
              <a:rPr lang="cs-CZ" sz="2400" dirty="0"/>
              <a:t> </a:t>
            </a:r>
            <a:r>
              <a:rPr lang="cs-CZ" sz="2400" dirty="0" err="1"/>
              <a:t>muscle</a:t>
            </a:r>
            <a:r>
              <a:rPr lang="cs-CZ" sz="2400" dirty="0"/>
              <a:t> </a:t>
            </a:r>
            <a:r>
              <a:rPr lang="cs-CZ" sz="2400" dirty="0" err="1"/>
              <a:t>mass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m. </a:t>
            </a:r>
            <a:r>
              <a:rPr lang="cs-CZ" sz="2400" dirty="0" err="1"/>
              <a:t>quadriceps</a:t>
            </a:r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 err="1"/>
              <a:t>Exercise</a:t>
            </a:r>
            <a:r>
              <a:rPr lang="cs-CZ" sz="2400" dirty="0"/>
              <a:t> 1hour, </a:t>
            </a:r>
            <a:r>
              <a:rPr lang="cs-CZ" sz="2400" dirty="0" err="1"/>
              <a:t>twice</a:t>
            </a:r>
            <a:r>
              <a:rPr lang="cs-CZ" sz="2400" dirty="0"/>
              <a:t> a </a:t>
            </a:r>
            <a:r>
              <a:rPr lang="cs-CZ" sz="2400" dirty="0" err="1"/>
              <a:t>week</a:t>
            </a:r>
            <a:r>
              <a:rPr lang="cs-CZ" sz="2400" dirty="0"/>
              <a:t>, 8months – </a:t>
            </a:r>
            <a:r>
              <a:rPr lang="cs-CZ" sz="2400" dirty="0" err="1"/>
              <a:t>can</a:t>
            </a:r>
            <a:r>
              <a:rPr lang="cs-CZ" sz="2400" dirty="0"/>
              <a:t> </a:t>
            </a:r>
            <a:r>
              <a:rPr lang="cs-CZ" sz="2400" dirty="0" err="1"/>
              <a:t>increase</a:t>
            </a:r>
            <a:r>
              <a:rPr lang="cs-CZ" sz="2400" dirty="0"/>
              <a:t> bone </a:t>
            </a:r>
            <a:r>
              <a:rPr lang="cs-CZ" sz="2400" dirty="0" err="1"/>
              <a:t>density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vertebrae</a:t>
            </a:r>
            <a:r>
              <a:rPr lang="cs-CZ" sz="2400" dirty="0"/>
              <a:t> by 3,5% </a:t>
            </a:r>
            <a:endParaRPr lang="cs-CZ" sz="24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cs-CZ" sz="2400" b="1" dirty="0"/>
              <a:t>NEWS:</a:t>
            </a:r>
          </a:p>
          <a:p>
            <a:pPr lvl="1"/>
            <a:r>
              <a:rPr lang="cs-CZ" sz="2800" dirty="0" err="1"/>
              <a:t>The</a:t>
            </a:r>
            <a:r>
              <a:rPr lang="cs-CZ" sz="2800" dirty="0"/>
              <a:t> </a:t>
            </a:r>
            <a:r>
              <a:rPr lang="cs-CZ" sz="2800" dirty="0" err="1"/>
              <a:t>whole</a:t>
            </a:r>
            <a:r>
              <a:rPr lang="cs-CZ" sz="2800" dirty="0"/>
              <a:t> body </a:t>
            </a:r>
            <a:r>
              <a:rPr lang="cs-CZ" sz="2800" dirty="0" err="1"/>
              <a:t>vibration</a:t>
            </a:r>
            <a:r>
              <a:rPr lang="cs-CZ" sz="2800" dirty="0"/>
              <a:t> </a:t>
            </a:r>
            <a:r>
              <a:rPr lang="cs-CZ" sz="2800" dirty="0" err="1"/>
              <a:t>irritates</a:t>
            </a:r>
            <a:r>
              <a:rPr lang="cs-CZ" sz="2800" dirty="0"/>
              <a:t> nerve </a:t>
            </a:r>
            <a:r>
              <a:rPr lang="cs-CZ" sz="2800" dirty="0" err="1"/>
              <a:t>receptores</a:t>
            </a:r>
            <a:r>
              <a:rPr lang="cs-CZ" sz="2800" dirty="0"/>
              <a:t> – </a:t>
            </a:r>
            <a:r>
              <a:rPr lang="cs-CZ" sz="2800" dirty="0" err="1"/>
              <a:t>stimulation</a:t>
            </a:r>
            <a:r>
              <a:rPr lang="cs-CZ" sz="2800" dirty="0"/>
              <a:t>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osteogenesis</a:t>
            </a:r>
            <a:r>
              <a:rPr lang="cs-CZ" sz="2800" dirty="0"/>
              <a:t> </a:t>
            </a:r>
            <a:r>
              <a:rPr lang="cs-CZ" sz="2400" dirty="0"/>
              <a:t>(</a:t>
            </a:r>
            <a:r>
              <a:rPr lang="cs-CZ" sz="2400" dirty="0" err="1"/>
              <a:t>new</a:t>
            </a:r>
            <a:r>
              <a:rPr lang="cs-CZ" sz="2400" dirty="0"/>
              <a:t> </a:t>
            </a:r>
            <a:r>
              <a:rPr lang="cs-CZ" sz="2400" dirty="0" err="1"/>
              <a:t>building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bones</a:t>
            </a:r>
            <a:r>
              <a:rPr lang="cs-CZ" sz="2400" dirty="0"/>
              <a:t>)</a:t>
            </a:r>
          </a:p>
          <a:p>
            <a:pPr lvl="2"/>
            <a:r>
              <a:rPr lang="cs-CZ" sz="2400" b="1" i="1" dirty="0" err="1"/>
              <a:t>Recommended</a:t>
            </a:r>
            <a:r>
              <a:rPr lang="cs-CZ" sz="2400" b="1" i="1" dirty="0"/>
              <a:t>:</a:t>
            </a:r>
            <a:r>
              <a:rPr lang="cs-CZ" sz="2400" dirty="0"/>
              <a:t> 10 </a:t>
            </a:r>
            <a:r>
              <a:rPr lang="cs-CZ" sz="2400" dirty="0" err="1"/>
              <a:t>minutes</a:t>
            </a:r>
            <a:r>
              <a:rPr lang="cs-CZ" sz="2400" dirty="0"/>
              <a:t>, </a:t>
            </a:r>
            <a:r>
              <a:rPr lang="cs-CZ" sz="2400" dirty="0" err="1"/>
              <a:t>twice</a:t>
            </a:r>
            <a:r>
              <a:rPr lang="cs-CZ" sz="2400" dirty="0"/>
              <a:t> </a:t>
            </a:r>
            <a:r>
              <a:rPr lang="cs-CZ" sz="2400" dirty="0" err="1"/>
              <a:t>daily</a:t>
            </a:r>
            <a:r>
              <a:rPr lang="cs-CZ" sz="2400" dirty="0"/>
              <a:t>, 12 </a:t>
            </a:r>
            <a:r>
              <a:rPr lang="cs-CZ" sz="2400" dirty="0" err="1"/>
              <a:t>months</a:t>
            </a:r>
            <a:r>
              <a:rPr lang="cs-CZ" sz="2400" dirty="0"/>
              <a:t>, intensity 30 Hz – in </a:t>
            </a:r>
            <a:r>
              <a:rPr lang="cs-CZ" sz="2400" dirty="0" err="1"/>
              <a:t>combination</a:t>
            </a:r>
            <a:r>
              <a:rPr lang="cs-CZ" sz="2400" dirty="0"/>
              <a:t> </a:t>
            </a:r>
            <a:r>
              <a:rPr lang="cs-CZ" sz="2400" dirty="0" err="1"/>
              <a:t>with</a:t>
            </a:r>
            <a:r>
              <a:rPr lang="cs-CZ" sz="2400" dirty="0"/>
              <a:t> vitamin D3 and </a:t>
            </a:r>
            <a:r>
              <a:rPr lang="cs-CZ" sz="2400" dirty="0" err="1"/>
              <a:t>Calcium</a:t>
            </a:r>
            <a:endParaRPr lang="cs-CZ" sz="2400" dirty="0"/>
          </a:p>
          <a:p>
            <a:pPr lvl="1"/>
            <a:endParaRPr lang="cs-CZ" dirty="0"/>
          </a:p>
          <a:p>
            <a:endParaRPr lang="cs-CZ" sz="3200" dirty="0"/>
          </a:p>
          <a:p>
            <a:endParaRPr lang="cs-CZ" b="1" dirty="0" smtClean="0"/>
          </a:p>
          <a:p>
            <a:endParaRPr lang="cs-CZ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869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950" y="139700"/>
            <a:ext cx="4867275" cy="6489700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257175" y="514350"/>
            <a:ext cx="2190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POWER PLATE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08146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4" y="383279"/>
            <a:ext cx="4371975" cy="5828592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950" y="383279"/>
            <a:ext cx="4391025" cy="5853989"/>
          </a:xfrm>
        </p:spPr>
      </p:pic>
    </p:spTree>
    <p:extLst>
      <p:ext uri="{BB962C8B-B14F-4D97-AF65-F5344CB8AC3E}">
        <p14:creationId xmlns:p14="http://schemas.microsoft.com/office/powerpoint/2010/main" val="282959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D:\2015\ISCA\LOGO\ISCA 20th anniversary logo version 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634" y="1"/>
            <a:ext cx="3472256" cy="1809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officeArt objec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309403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8" name="officeArt objec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1"/>
            <a:ext cx="210343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24000" y="539129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003399"/>
                </a:solidFill>
              </a:rPr>
              <a:t>Gent, 30.4. – 2.5.2015</a:t>
            </a:r>
          </a:p>
        </p:txBody>
      </p:sp>
      <p:sp>
        <p:nvSpPr>
          <p:cNvPr id="2" name="Obdélník 1"/>
          <p:cNvSpPr/>
          <p:nvPr/>
        </p:nvSpPr>
        <p:spPr>
          <a:xfrm>
            <a:off x="1228725" y="1900461"/>
            <a:ext cx="981075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4000" dirty="0"/>
          </a:p>
        </p:txBody>
      </p:sp>
      <p:sp>
        <p:nvSpPr>
          <p:cNvPr id="3" name="Obdélník 2"/>
          <p:cNvSpPr/>
          <p:nvPr/>
        </p:nvSpPr>
        <p:spPr>
          <a:xfrm>
            <a:off x="1152524" y="2085976"/>
            <a:ext cx="978217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000" dirty="0"/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838200" y="1524000"/>
            <a:ext cx="10515600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</a:t>
            </a:r>
            <a:r>
              <a:rPr lang="cs-CZ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projects</a:t>
            </a:r>
            <a:r>
              <a:rPr lang="cs-CZ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cs-CZ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endParaRPr lang="cs-CZ" sz="2400" dirty="0"/>
          </a:p>
          <a:p>
            <a:r>
              <a:rPr lang="cs-CZ" sz="2400" dirty="0" smtClean="0"/>
              <a:t>Project: </a:t>
            </a:r>
          </a:p>
          <a:p>
            <a:r>
              <a:rPr lang="cs-CZ" sz="2400" i="1" dirty="0" smtClean="0"/>
              <a:t>„</a:t>
            </a:r>
            <a:r>
              <a:rPr lang="cs-CZ" sz="2400" i="1" dirty="0" err="1" smtClean="0"/>
              <a:t>Multi-dimensional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Assessment</a:t>
            </a:r>
            <a:r>
              <a:rPr lang="cs-CZ" sz="2400" i="1" dirty="0" smtClean="0"/>
              <a:t> and </a:t>
            </a:r>
            <a:r>
              <a:rPr lang="cs-CZ" sz="2400" i="1" dirty="0" err="1" smtClean="0"/>
              <a:t>Intervention</a:t>
            </a:r>
            <a:r>
              <a:rPr lang="cs-CZ" sz="2400" i="1" dirty="0" smtClean="0"/>
              <a:t> Model </a:t>
            </a:r>
            <a:r>
              <a:rPr lang="cs-CZ" sz="2400" i="1" dirty="0" err="1" smtClean="0"/>
              <a:t>for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exercixe</a:t>
            </a:r>
            <a:r>
              <a:rPr lang="cs-CZ" sz="2400" i="1" dirty="0" smtClean="0"/>
              <a:t> and </a:t>
            </a:r>
            <a:r>
              <a:rPr lang="cs-CZ" sz="2400" i="1" dirty="0" err="1" smtClean="0"/>
              <a:t>physical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activity</a:t>
            </a:r>
            <a:r>
              <a:rPr lang="cs-CZ" sz="2400" i="1" dirty="0" smtClean="0"/>
              <a:t> in </a:t>
            </a:r>
            <a:r>
              <a:rPr lang="cs-CZ" sz="2400" i="1" dirty="0" err="1" smtClean="0"/>
              <a:t>adults</a:t>
            </a:r>
            <a:r>
              <a:rPr lang="cs-CZ" sz="2400" i="1" dirty="0" smtClean="0"/>
              <a:t> and </a:t>
            </a:r>
            <a:r>
              <a:rPr lang="cs-CZ" sz="2400" i="1" dirty="0" err="1" smtClean="0"/>
              <a:t>elderly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with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cognitive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impairment</a:t>
            </a:r>
            <a:r>
              <a:rPr lang="cs-CZ" sz="2400" i="1" dirty="0" smtClean="0"/>
              <a:t>“. (ERASMUS +)</a:t>
            </a:r>
          </a:p>
          <a:p>
            <a:endParaRPr lang="cs-CZ" sz="2400" i="1" dirty="0"/>
          </a:p>
          <a:p>
            <a:endParaRPr lang="cs-CZ" dirty="0"/>
          </a:p>
          <a:p>
            <a:r>
              <a:rPr lang="cs-CZ" sz="2800" dirty="0" smtClean="0"/>
              <a:t>Co-</a:t>
            </a:r>
            <a:r>
              <a:rPr lang="cs-CZ" sz="2800" dirty="0" err="1" smtClean="0"/>
              <a:t>operation</a:t>
            </a:r>
            <a:r>
              <a:rPr lang="cs-CZ" sz="2800" dirty="0" smtClean="0"/>
              <a:t> </a:t>
            </a:r>
            <a:r>
              <a:rPr lang="cs-CZ" sz="2800" dirty="0" err="1" smtClean="0"/>
              <a:t>with</a:t>
            </a:r>
            <a:r>
              <a:rPr lang="cs-CZ" sz="2800" dirty="0" smtClean="0"/>
              <a:t> </a:t>
            </a:r>
            <a:r>
              <a:rPr lang="cs-CZ" sz="2800" b="1" dirty="0" err="1" smtClean="0"/>
              <a:t>Senivia</a:t>
            </a:r>
            <a:r>
              <a:rPr lang="cs-CZ" sz="2800" dirty="0" smtClean="0"/>
              <a:t> - </a:t>
            </a:r>
            <a:r>
              <a:rPr lang="cs-CZ" sz="2800" dirty="0" err="1" smtClean="0"/>
              <a:t>project</a:t>
            </a:r>
            <a:r>
              <a:rPr lang="cs-CZ" sz="2800" dirty="0" smtClean="0"/>
              <a:t> </a:t>
            </a:r>
            <a:r>
              <a:rPr lang="cs-CZ" sz="2800" dirty="0">
                <a:hlinkClick r:id="rId5" tooltip="Senior holding s.r.o."/>
              </a:rPr>
              <a:t>Senior holding s.r.o.</a:t>
            </a:r>
            <a:r>
              <a:rPr lang="cs-CZ" sz="2800" dirty="0"/>
              <a:t> </a:t>
            </a:r>
            <a:endParaRPr lang="cs-CZ" sz="2800" dirty="0" smtClean="0"/>
          </a:p>
          <a:p>
            <a:r>
              <a:rPr lang="cs-CZ" sz="2000" dirty="0" smtClean="0">
                <a:solidFill>
                  <a:srgbClr val="00B050"/>
                </a:solidFill>
              </a:rPr>
              <a:t>Je </a:t>
            </a:r>
            <a:r>
              <a:rPr lang="cs-CZ" sz="2000" dirty="0">
                <a:solidFill>
                  <a:srgbClr val="00B050"/>
                </a:solidFill>
              </a:rPr>
              <a:t>určený především občanům České republiky starších 55 let, ale i jejich rodinným příslušníkům. Hlavním posláním je vytvoření uživatelsky přívětivého a nápomocného místa na internetu určeného pro tuto cílovou skupinu.</a:t>
            </a:r>
            <a:endParaRPr lang="cs-CZ" sz="2800" dirty="0">
              <a:solidFill>
                <a:srgbClr val="00B050"/>
              </a:solidFill>
            </a:endParaRPr>
          </a:p>
          <a:p>
            <a:endParaRPr lang="cs-CZ" b="1" dirty="0" smtClean="0">
              <a:solidFill>
                <a:srgbClr val="00B050"/>
              </a:solidFill>
            </a:endParaRPr>
          </a:p>
          <a:p>
            <a:endParaRPr lang="cs-CZ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075" y="1752788"/>
            <a:ext cx="715175" cy="86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3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D:\2015\ISCA\LOGO\ISCA 20th anniversary logo version 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634" y="1"/>
            <a:ext cx="3472256" cy="1809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officeArt objec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309403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8" name="officeArt objec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1"/>
            <a:ext cx="210343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24000" y="539129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003399"/>
                </a:solidFill>
              </a:rPr>
              <a:t>Gent, 30.4. – 2.5.2015</a:t>
            </a:r>
          </a:p>
        </p:txBody>
      </p:sp>
      <p:sp>
        <p:nvSpPr>
          <p:cNvPr id="2" name="Obdélník 1"/>
          <p:cNvSpPr/>
          <p:nvPr/>
        </p:nvSpPr>
        <p:spPr>
          <a:xfrm>
            <a:off x="1228725" y="1900461"/>
            <a:ext cx="981075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4000" dirty="0"/>
          </a:p>
        </p:txBody>
      </p:sp>
      <p:sp>
        <p:nvSpPr>
          <p:cNvPr id="3" name="Obdélník 2"/>
          <p:cNvSpPr/>
          <p:nvPr/>
        </p:nvSpPr>
        <p:spPr>
          <a:xfrm>
            <a:off x="1152524" y="2085976"/>
            <a:ext cx="978217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000" dirty="0"/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838200" y="1524000"/>
            <a:ext cx="105156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cs-CZ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cs-CZ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</a:t>
            </a:r>
            <a:r>
              <a:rPr lang="cs-CZ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cs-CZ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cs-CZ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r>
              <a:rPr lang="cs-CZ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attention</a:t>
            </a:r>
            <a:endParaRPr lang="cs-CZ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sz="2400" dirty="0"/>
          </a:p>
          <a:p>
            <a:endParaRPr lang="cs-CZ" b="1" dirty="0" smtClean="0">
              <a:solidFill>
                <a:srgbClr val="00B050"/>
              </a:solidFill>
            </a:endParaRPr>
          </a:p>
          <a:p>
            <a:endParaRPr lang="cs-CZ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674" y="4018944"/>
            <a:ext cx="1520952" cy="184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0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D:\2015\ISCA\LOGO\ISCA 20th anniversary logo version 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634" y="1"/>
            <a:ext cx="3472256" cy="1809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officeArt objec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309403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8" name="officeArt objec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1"/>
            <a:ext cx="210343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24000" y="539129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003399"/>
                </a:solidFill>
              </a:rPr>
              <a:t>Gent, 30.4. – 2.5.2015</a:t>
            </a:r>
          </a:p>
        </p:txBody>
      </p:sp>
      <p:sp>
        <p:nvSpPr>
          <p:cNvPr id="2" name="Obdélník 1"/>
          <p:cNvSpPr/>
          <p:nvPr/>
        </p:nvSpPr>
        <p:spPr>
          <a:xfrm>
            <a:off x="1133475" y="2324100"/>
            <a:ext cx="9810750" cy="3852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OSTEOPOROSIS</a:t>
            </a:r>
          </a:p>
          <a:p>
            <a:pPr algn="ctr"/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MUDr. Vlasta Syslová</a:t>
            </a:r>
          </a:p>
          <a:p>
            <a:pPr algn="ctr"/>
            <a:endParaRPr lang="cs-CZ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40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062" y="5256251"/>
            <a:ext cx="760476" cy="92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89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D:\2015\ISCA\LOGO\ISCA 20th anniversary logo version 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634" y="1"/>
            <a:ext cx="3472256" cy="1809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officeArt objec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309403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8" name="officeArt objec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1"/>
            <a:ext cx="210343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24000" y="539129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003399"/>
                </a:solidFill>
              </a:rPr>
              <a:t>Gent, 30.4. – 2.5.2015</a:t>
            </a:r>
          </a:p>
        </p:txBody>
      </p:sp>
      <p:sp>
        <p:nvSpPr>
          <p:cNvPr id="2" name="Obdélník 1"/>
          <p:cNvSpPr/>
          <p:nvPr/>
        </p:nvSpPr>
        <p:spPr>
          <a:xfrm>
            <a:off x="1228725" y="1900461"/>
            <a:ext cx="9810750" cy="6783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MUDr. Vlasta Syslová</a:t>
            </a:r>
          </a:p>
          <a:p>
            <a:pPr algn="ctr"/>
            <a:endParaRPr lang="cs-CZ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dirty="0" err="1"/>
              <a:t>Chairman</a:t>
            </a:r>
            <a:r>
              <a:rPr lang="cs-CZ" sz="3600" dirty="0"/>
              <a:t> </a:t>
            </a:r>
            <a:r>
              <a:rPr lang="cs-CZ" sz="3600" dirty="0" err="1"/>
              <a:t>of</a:t>
            </a:r>
            <a:r>
              <a:rPr lang="cs-CZ" sz="3600" dirty="0"/>
              <a:t> </a:t>
            </a:r>
            <a:r>
              <a:rPr lang="cs-CZ" sz="3600" dirty="0" err="1"/>
              <a:t>commission</a:t>
            </a:r>
            <a:r>
              <a:rPr lang="cs-CZ" sz="3600" dirty="0"/>
              <a:t> </a:t>
            </a:r>
            <a:r>
              <a:rPr lang="cs-CZ" sz="3600" dirty="0" err="1"/>
              <a:t>of</a:t>
            </a:r>
            <a:r>
              <a:rPr lang="cs-CZ" sz="3600" dirty="0"/>
              <a:t> </a:t>
            </a:r>
            <a:r>
              <a:rPr lang="cs-CZ" sz="3600" dirty="0" err="1"/>
              <a:t>remedial</a:t>
            </a:r>
            <a:r>
              <a:rPr lang="cs-CZ" sz="3600" dirty="0"/>
              <a:t> </a:t>
            </a:r>
            <a:r>
              <a:rPr lang="cs-CZ" sz="3600" dirty="0" err="1"/>
              <a:t>physical</a:t>
            </a:r>
            <a:r>
              <a:rPr lang="cs-CZ" sz="3600" dirty="0"/>
              <a:t> </a:t>
            </a:r>
            <a:r>
              <a:rPr lang="cs-CZ" sz="3600" dirty="0" err="1"/>
              <a:t>education</a:t>
            </a:r>
            <a:r>
              <a:rPr lang="cs-CZ" sz="3600" dirty="0"/>
              <a:t>, ČASPV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dirty="0" err="1"/>
              <a:t>Member</a:t>
            </a:r>
            <a:r>
              <a:rPr lang="cs-CZ" sz="3600" dirty="0"/>
              <a:t> </a:t>
            </a:r>
            <a:r>
              <a:rPr lang="cs-CZ" sz="3600" dirty="0" err="1"/>
              <a:t>of</a:t>
            </a:r>
            <a:r>
              <a:rPr lang="cs-CZ" sz="3600" dirty="0"/>
              <a:t> Society </a:t>
            </a:r>
            <a:r>
              <a:rPr lang="cs-CZ" sz="3600" dirty="0" err="1"/>
              <a:t>of</a:t>
            </a:r>
            <a:r>
              <a:rPr lang="cs-CZ" sz="3600" dirty="0"/>
              <a:t> </a:t>
            </a:r>
            <a:r>
              <a:rPr lang="cs-CZ" sz="3600" dirty="0" err="1"/>
              <a:t>Sports</a:t>
            </a:r>
            <a:r>
              <a:rPr lang="cs-CZ" sz="3600" dirty="0"/>
              <a:t> </a:t>
            </a:r>
            <a:r>
              <a:rPr lang="cs-CZ" sz="3600" dirty="0" err="1" smtClean="0"/>
              <a:t>Medicine</a:t>
            </a:r>
            <a:r>
              <a:rPr lang="cs-CZ" sz="3600" dirty="0" smtClean="0"/>
              <a:t> </a:t>
            </a:r>
            <a:r>
              <a:rPr lang="cs-CZ" sz="3600" dirty="0" err="1" smtClean="0"/>
              <a:t>the</a:t>
            </a:r>
            <a:r>
              <a:rPr lang="cs-CZ" sz="3600" dirty="0" smtClean="0"/>
              <a:t> Czech </a:t>
            </a:r>
            <a:r>
              <a:rPr lang="cs-CZ" sz="3600" dirty="0"/>
              <a:t>R</a:t>
            </a:r>
            <a:r>
              <a:rPr lang="cs-CZ" sz="3600" dirty="0" smtClean="0"/>
              <a:t>epublic</a:t>
            </a:r>
            <a:endParaRPr lang="cs-CZ" sz="3600" dirty="0"/>
          </a:p>
          <a:p>
            <a:pPr algn="ctr"/>
            <a:endParaRPr lang="cs-CZ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45306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D:\2015\ISCA\LOGO\ISCA 20th anniversary logo version 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634" y="1"/>
            <a:ext cx="3472256" cy="1809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officeArt objec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309403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8" name="officeArt objec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1"/>
            <a:ext cx="210343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24000" y="539129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003399"/>
                </a:solidFill>
              </a:rPr>
              <a:t>Gent, 30.4. – 2.5.2015</a:t>
            </a:r>
          </a:p>
        </p:txBody>
      </p:sp>
      <p:sp>
        <p:nvSpPr>
          <p:cNvPr id="2" name="Obdélník 1"/>
          <p:cNvSpPr/>
          <p:nvPr/>
        </p:nvSpPr>
        <p:spPr>
          <a:xfrm>
            <a:off x="1228725" y="1900461"/>
            <a:ext cx="981075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4000" dirty="0"/>
          </a:p>
        </p:txBody>
      </p:sp>
      <p:sp>
        <p:nvSpPr>
          <p:cNvPr id="3" name="Obdélník 2"/>
          <p:cNvSpPr/>
          <p:nvPr/>
        </p:nvSpPr>
        <p:spPr>
          <a:xfrm>
            <a:off x="1152524" y="2085976"/>
            <a:ext cx="9782175" cy="5106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Prevention</a:t>
            </a:r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cs-CZ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</a:t>
            </a:r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activity</a:t>
            </a:r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</a:t>
            </a:r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osteoporosis</a:t>
            </a:r>
            <a:endParaRPr lang="cs-CZ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400" b="1" dirty="0"/>
              <a:t>Target </a:t>
            </a:r>
            <a:r>
              <a:rPr lang="cs-CZ" sz="2400" b="1" dirty="0" err="1"/>
              <a:t>group</a:t>
            </a:r>
            <a:endParaRPr lang="cs-CZ" sz="24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400" dirty="0" err="1" smtClean="0"/>
              <a:t>Women</a:t>
            </a:r>
            <a:r>
              <a:rPr lang="cs-CZ" sz="2400" dirty="0" smtClean="0"/>
              <a:t> </a:t>
            </a:r>
            <a:r>
              <a:rPr lang="cs-CZ" sz="2400" dirty="0" err="1"/>
              <a:t>after</a:t>
            </a:r>
            <a:r>
              <a:rPr lang="cs-CZ" sz="2400" dirty="0"/>
              <a:t> </a:t>
            </a:r>
            <a:r>
              <a:rPr lang="cs-CZ" sz="2400" dirty="0" err="1"/>
              <a:t>menopause</a:t>
            </a:r>
            <a:endParaRPr lang="cs-CZ" sz="2400" dirty="0"/>
          </a:p>
          <a:p>
            <a:pPr lvl="2"/>
            <a:r>
              <a:rPr lang="cs-CZ" sz="2000" i="1" dirty="0" err="1">
                <a:solidFill>
                  <a:srgbClr val="0070C0"/>
                </a:solidFill>
              </a:rPr>
              <a:t>Remarks</a:t>
            </a:r>
            <a:r>
              <a:rPr lang="cs-CZ" sz="2000" i="1" dirty="0">
                <a:solidFill>
                  <a:srgbClr val="0070C0"/>
                </a:solidFill>
              </a:rPr>
              <a:t> – not </a:t>
            </a:r>
            <a:r>
              <a:rPr lang="cs-CZ" sz="2000" i="1" dirty="0" err="1">
                <a:solidFill>
                  <a:srgbClr val="0070C0"/>
                </a:solidFill>
              </a:rPr>
              <a:t>everybody</a:t>
            </a:r>
            <a:r>
              <a:rPr lang="cs-CZ" sz="2000" i="1" dirty="0">
                <a:solidFill>
                  <a:srgbClr val="0070C0"/>
                </a:solidFill>
              </a:rPr>
              <a:t> has </a:t>
            </a:r>
            <a:r>
              <a:rPr lang="cs-CZ" sz="2000" i="1" dirty="0" err="1">
                <a:solidFill>
                  <a:srgbClr val="0070C0"/>
                </a:solidFill>
              </a:rPr>
              <a:t>level</a:t>
            </a:r>
            <a:r>
              <a:rPr lang="cs-CZ" sz="2000" i="1" dirty="0">
                <a:solidFill>
                  <a:srgbClr val="0070C0"/>
                </a:solidFill>
              </a:rPr>
              <a:t> </a:t>
            </a:r>
            <a:r>
              <a:rPr lang="cs-CZ" sz="2000" i="1" dirty="0" err="1">
                <a:solidFill>
                  <a:srgbClr val="0070C0"/>
                </a:solidFill>
              </a:rPr>
              <a:t>of</a:t>
            </a:r>
            <a:r>
              <a:rPr lang="cs-CZ" sz="2000" i="1" dirty="0">
                <a:solidFill>
                  <a:srgbClr val="0070C0"/>
                </a:solidFill>
              </a:rPr>
              <a:t> </a:t>
            </a:r>
            <a:r>
              <a:rPr lang="cs-CZ" sz="2000" i="1" dirty="0" err="1">
                <a:solidFill>
                  <a:srgbClr val="0070C0"/>
                </a:solidFill>
              </a:rPr>
              <a:t>osteoporosis</a:t>
            </a:r>
            <a:r>
              <a:rPr lang="cs-CZ" sz="2000" i="1" dirty="0">
                <a:solidFill>
                  <a:srgbClr val="0070C0"/>
                </a:solidFill>
              </a:rPr>
              <a:t> </a:t>
            </a:r>
            <a:r>
              <a:rPr lang="cs-CZ" sz="2000" i="1" dirty="0" err="1">
                <a:solidFill>
                  <a:srgbClr val="0070C0"/>
                </a:solidFill>
              </a:rPr>
              <a:t>evaluated</a:t>
            </a:r>
            <a:r>
              <a:rPr lang="cs-CZ" sz="2000" i="1" dirty="0">
                <a:solidFill>
                  <a:srgbClr val="0070C0"/>
                </a:solidFill>
              </a:rPr>
              <a:t> </a:t>
            </a:r>
            <a:r>
              <a:rPr lang="cs-CZ" sz="2000" i="1" dirty="0" err="1">
                <a:solidFill>
                  <a:srgbClr val="0070C0"/>
                </a:solidFill>
              </a:rPr>
              <a:t>or</a:t>
            </a:r>
            <a:r>
              <a:rPr lang="cs-CZ" sz="2000" i="1" dirty="0">
                <a:solidFill>
                  <a:srgbClr val="0070C0"/>
                </a:solidFill>
              </a:rPr>
              <a:t> </a:t>
            </a:r>
            <a:r>
              <a:rPr lang="cs-CZ" sz="2000" i="1" dirty="0" err="1">
                <a:solidFill>
                  <a:srgbClr val="0070C0"/>
                </a:solidFill>
              </a:rPr>
              <a:t>measured</a:t>
            </a:r>
            <a:r>
              <a:rPr lang="cs-CZ" sz="2000" i="1" dirty="0">
                <a:solidFill>
                  <a:srgbClr val="0070C0"/>
                </a:solidFill>
              </a:rPr>
              <a:t> by </a:t>
            </a:r>
            <a:r>
              <a:rPr lang="cs-CZ" sz="2000" i="1" dirty="0" err="1" smtClean="0">
                <a:solidFill>
                  <a:srgbClr val="0070C0"/>
                </a:solidFill>
              </a:rPr>
              <a:t>densitometry</a:t>
            </a:r>
            <a:endParaRPr lang="cs-CZ" sz="2000" i="1" dirty="0" smtClean="0">
              <a:solidFill>
                <a:srgbClr val="0070C0"/>
              </a:solidFill>
            </a:endParaRPr>
          </a:p>
          <a:p>
            <a:pPr lvl="2"/>
            <a:endParaRPr lang="cs-CZ" sz="2000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2000" b="1" dirty="0" err="1"/>
              <a:t>Aims</a:t>
            </a:r>
            <a:r>
              <a:rPr lang="cs-CZ" sz="2000" b="1" dirty="0"/>
              <a:t> </a:t>
            </a:r>
            <a:r>
              <a:rPr lang="cs-CZ" sz="2000" b="1" dirty="0" err="1"/>
              <a:t>of</a:t>
            </a:r>
            <a:r>
              <a:rPr lang="cs-CZ" sz="2000" b="1" dirty="0"/>
              <a:t> </a:t>
            </a:r>
            <a:r>
              <a:rPr lang="cs-CZ" sz="2000" b="1" dirty="0" err="1"/>
              <a:t>exercise</a:t>
            </a:r>
            <a:r>
              <a:rPr lang="cs-CZ" sz="2000" b="1" dirty="0"/>
              <a:t> </a:t>
            </a:r>
            <a:r>
              <a:rPr lang="cs-CZ" sz="2000" b="1" dirty="0" err="1"/>
              <a:t>programme</a:t>
            </a:r>
            <a:endParaRPr lang="cs-CZ" sz="2000" b="1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cs-CZ" sz="2000" dirty="0"/>
              <a:t>To </a:t>
            </a:r>
            <a:r>
              <a:rPr lang="cs-CZ" sz="2000" dirty="0" err="1"/>
              <a:t>keep</a:t>
            </a:r>
            <a:r>
              <a:rPr lang="cs-CZ" sz="2000" dirty="0"/>
              <a:t> bone </a:t>
            </a:r>
            <a:r>
              <a:rPr lang="cs-CZ" sz="2000" dirty="0" err="1"/>
              <a:t>mass</a:t>
            </a:r>
            <a:endParaRPr lang="cs-CZ" sz="2000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cs-CZ" sz="2000" dirty="0"/>
              <a:t>To </a:t>
            </a:r>
            <a:r>
              <a:rPr lang="cs-CZ" sz="2000" dirty="0" err="1"/>
              <a:t>improve</a:t>
            </a:r>
            <a:r>
              <a:rPr lang="cs-CZ" sz="2000" dirty="0"/>
              <a:t> bone </a:t>
            </a:r>
            <a:r>
              <a:rPr lang="cs-CZ" sz="2000" dirty="0" err="1"/>
              <a:t>mass</a:t>
            </a:r>
            <a:endParaRPr lang="cs-CZ" sz="2000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cs-CZ" sz="2000" dirty="0"/>
              <a:t>To stop </a:t>
            </a:r>
            <a:r>
              <a:rPr lang="cs-CZ" sz="2000" dirty="0" err="1"/>
              <a:t>lowering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bone </a:t>
            </a:r>
            <a:r>
              <a:rPr lang="cs-CZ" sz="2000" dirty="0" err="1"/>
              <a:t>mass</a:t>
            </a:r>
            <a:endParaRPr lang="cs-CZ" sz="2000" dirty="0"/>
          </a:p>
          <a:p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215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D:\2015\ISCA\LOGO\ISCA 20th anniversary logo version 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634" y="1"/>
            <a:ext cx="3472256" cy="1809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officeArt objec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309403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8" name="officeArt objec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1"/>
            <a:ext cx="210343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24000" y="539129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003399"/>
                </a:solidFill>
              </a:rPr>
              <a:t>Gent, 30.4. – 2.5.2015</a:t>
            </a:r>
          </a:p>
        </p:txBody>
      </p:sp>
      <p:sp>
        <p:nvSpPr>
          <p:cNvPr id="2" name="Obdélník 1"/>
          <p:cNvSpPr/>
          <p:nvPr/>
        </p:nvSpPr>
        <p:spPr>
          <a:xfrm>
            <a:off x="1228725" y="1900461"/>
            <a:ext cx="981075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4000" dirty="0"/>
          </a:p>
        </p:txBody>
      </p:sp>
      <p:sp>
        <p:nvSpPr>
          <p:cNvPr id="3" name="Obdélník 2"/>
          <p:cNvSpPr/>
          <p:nvPr/>
        </p:nvSpPr>
        <p:spPr>
          <a:xfrm>
            <a:off x="1152524" y="2085976"/>
            <a:ext cx="978217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000" dirty="0"/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904875" y="1976661"/>
            <a:ext cx="10296525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4000" b="1" dirty="0"/>
              <a:t>WHY</a:t>
            </a:r>
            <a:r>
              <a:rPr lang="cs-CZ" sz="4000" b="1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cs-CZ" sz="2800" b="1" dirty="0" smtClean="0"/>
              <a:t>ČASPV</a:t>
            </a:r>
            <a:r>
              <a:rPr lang="cs-CZ" sz="2800" dirty="0" smtClean="0"/>
              <a:t> </a:t>
            </a:r>
            <a:r>
              <a:rPr lang="cs-CZ" sz="2800" dirty="0" err="1"/>
              <a:t>is</a:t>
            </a:r>
            <a:r>
              <a:rPr lang="cs-CZ" sz="2800" dirty="0"/>
              <a:t> sport </a:t>
            </a:r>
            <a:r>
              <a:rPr lang="cs-CZ" sz="2800" dirty="0" err="1"/>
              <a:t>organisation</a:t>
            </a:r>
            <a:r>
              <a:rPr lang="cs-CZ" sz="2800" dirty="0"/>
              <a:t> </a:t>
            </a:r>
            <a:r>
              <a:rPr lang="cs-CZ" sz="2800" dirty="0" err="1"/>
              <a:t>oriented</a:t>
            </a:r>
            <a:r>
              <a:rPr lang="cs-CZ" sz="2800" dirty="0"/>
              <a:t> </a:t>
            </a:r>
            <a:r>
              <a:rPr lang="cs-CZ" sz="2800" dirty="0" err="1"/>
              <a:t>practicly</a:t>
            </a:r>
            <a:r>
              <a:rPr lang="cs-CZ" sz="2800" dirty="0"/>
              <a:t> on </a:t>
            </a:r>
            <a:r>
              <a:rPr lang="cs-CZ" sz="2800" dirty="0" err="1"/>
              <a:t>exercises</a:t>
            </a:r>
            <a:endParaRPr lang="cs-CZ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err="1"/>
              <a:t>Scientific</a:t>
            </a:r>
            <a:r>
              <a:rPr lang="cs-CZ" sz="2400" dirty="0"/>
              <a:t> </a:t>
            </a:r>
            <a:r>
              <a:rPr lang="cs-CZ" sz="2400" dirty="0" err="1"/>
              <a:t>research</a:t>
            </a:r>
            <a:r>
              <a:rPr lang="cs-CZ" sz="2400" dirty="0"/>
              <a:t> </a:t>
            </a:r>
            <a:r>
              <a:rPr lang="cs-CZ" sz="2400" u="sng" dirty="0" err="1"/>
              <a:t>is</a:t>
            </a:r>
            <a:r>
              <a:rPr lang="cs-CZ" sz="2400" u="sng" dirty="0"/>
              <a:t> not </a:t>
            </a:r>
            <a:r>
              <a:rPr lang="cs-CZ" sz="2400" dirty="0" err="1"/>
              <a:t>our</a:t>
            </a:r>
            <a:r>
              <a:rPr lang="cs-CZ" sz="2400" dirty="0"/>
              <a:t> </a:t>
            </a:r>
            <a:r>
              <a:rPr lang="cs-CZ" sz="2400" dirty="0" err="1"/>
              <a:t>goal</a:t>
            </a:r>
            <a:r>
              <a:rPr lang="cs-CZ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err="1"/>
              <a:t>We</a:t>
            </a:r>
            <a:r>
              <a:rPr lang="cs-CZ" sz="2400" dirty="0"/>
              <a:t> </a:t>
            </a:r>
            <a:r>
              <a:rPr lang="cs-CZ" sz="2400" dirty="0" err="1"/>
              <a:t>invite</a:t>
            </a:r>
            <a:r>
              <a:rPr lang="cs-CZ" sz="2400" dirty="0"/>
              <a:t> </a:t>
            </a:r>
            <a:r>
              <a:rPr lang="cs-CZ" sz="2400" dirty="0" err="1"/>
              <a:t>medical</a:t>
            </a:r>
            <a:r>
              <a:rPr lang="cs-CZ" sz="2400" dirty="0"/>
              <a:t> expert to </a:t>
            </a:r>
            <a:r>
              <a:rPr lang="cs-CZ" sz="2400" dirty="0" err="1"/>
              <a:t>our</a:t>
            </a:r>
            <a:r>
              <a:rPr lang="cs-CZ" sz="2400" dirty="0"/>
              <a:t> </a:t>
            </a:r>
            <a:r>
              <a:rPr lang="cs-CZ" sz="2400" dirty="0" err="1"/>
              <a:t>educational</a:t>
            </a:r>
            <a:r>
              <a:rPr lang="cs-CZ" sz="2400" dirty="0"/>
              <a:t> </a:t>
            </a:r>
            <a:r>
              <a:rPr lang="cs-CZ" sz="2400" dirty="0" err="1"/>
              <a:t>seminars</a:t>
            </a: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err="1"/>
              <a:t>Practical</a:t>
            </a:r>
            <a:r>
              <a:rPr lang="cs-CZ" sz="2400" dirty="0"/>
              <a:t> part </a:t>
            </a:r>
            <a:r>
              <a:rPr lang="cs-CZ" sz="2400" dirty="0" err="1"/>
              <a:t>oriented</a:t>
            </a:r>
            <a:r>
              <a:rPr lang="cs-CZ" sz="2400" dirty="0"/>
              <a:t> to </a:t>
            </a:r>
            <a:r>
              <a:rPr lang="cs-CZ" sz="2400" dirty="0" err="1"/>
              <a:t>special</a:t>
            </a:r>
            <a:r>
              <a:rPr lang="cs-CZ" sz="2400" dirty="0"/>
              <a:t> </a:t>
            </a:r>
            <a:r>
              <a:rPr lang="cs-CZ" sz="2400" dirty="0" err="1"/>
              <a:t>topic</a:t>
            </a:r>
            <a:endParaRPr lang="cs-CZ" sz="240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dirty="0" err="1"/>
              <a:t>Psychiatric</a:t>
            </a:r>
            <a:r>
              <a:rPr lang="cs-CZ" dirty="0"/>
              <a:t> </a:t>
            </a:r>
            <a:r>
              <a:rPr lang="cs-CZ" dirty="0" err="1"/>
              <a:t>problems</a:t>
            </a:r>
            <a:r>
              <a:rPr lang="cs-CZ" dirty="0"/>
              <a:t>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dirty="0" err="1"/>
              <a:t>Lymphoedema</a:t>
            </a:r>
            <a:endParaRPr lang="cs-CZ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dirty="0"/>
              <a:t>Hip and </a:t>
            </a:r>
            <a:r>
              <a:rPr lang="cs-CZ" dirty="0" err="1"/>
              <a:t>knee</a:t>
            </a:r>
            <a:r>
              <a:rPr lang="cs-CZ" dirty="0"/>
              <a:t> </a:t>
            </a:r>
            <a:r>
              <a:rPr lang="cs-CZ" dirty="0" err="1"/>
              <a:t>replacement</a:t>
            </a:r>
            <a:endParaRPr lang="cs-CZ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dirty="0" err="1"/>
              <a:t>Heart</a:t>
            </a:r>
            <a:r>
              <a:rPr lang="cs-CZ" dirty="0"/>
              <a:t> </a:t>
            </a:r>
            <a:r>
              <a:rPr lang="cs-CZ" dirty="0" err="1"/>
              <a:t>problems</a:t>
            </a:r>
            <a:r>
              <a:rPr lang="cs-CZ" dirty="0"/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err="1" smtClean="0"/>
              <a:t>Methodological</a:t>
            </a:r>
            <a:r>
              <a:rPr lang="cs-CZ" sz="2000" dirty="0" smtClean="0"/>
              <a:t> </a:t>
            </a:r>
            <a:r>
              <a:rPr lang="cs-CZ" sz="2000" dirty="0" err="1"/>
              <a:t>annex</a:t>
            </a:r>
            <a:r>
              <a:rPr lang="cs-CZ" sz="2000" dirty="0"/>
              <a:t> </a:t>
            </a:r>
            <a:r>
              <a:rPr lang="cs-CZ" sz="2000" dirty="0" err="1"/>
              <a:t>with</a:t>
            </a:r>
            <a:r>
              <a:rPr lang="cs-CZ" sz="2000" dirty="0"/>
              <a:t> </a:t>
            </a:r>
            <a:r>
              <a:rPr lang="cs-CZ" sz="2000" dirty="0" err="1"/>
              <a:t>tray</a:t>
            </a:r>
            <a:r>
              <a:rPr lang="cs-CZ" sz="2000" dirty="0"/>
              <a:t> </a:t>
            </a:r>
            <a:r>
              <a:rPr lang="cs-CZ" sz="2000" dirty="0" err="1"/>
              <a:t>exercises</a:t>
            </a:r>
            <a:r>
              <a:rPr lang="cs-CZ" sz="2000" dirty="0"/>
              <a:t> and </a:t>
            </a:r>
            <a:r>
              <a:rPr lang="cs-CZ" sz="2000" dirty="0" err="1"/>
              <a:t>recommendation</a:t>
            </a:r>
            <a:r>
              <a:rPr lang="cs-CZ" sz="2000" dirty="0"/>
              <a:t> in </a:t>
            </a:r>
            <a:r>
              <a:rPr lang="cs-CZ" sz="2000" dirty="0" err="1"/>
              <a:t>our</a:t>
            </a:r>
            <a:r>
              <a:rPr lang="cs-CZ" sz="2000" dirty="0"/>
              <a:t> </a:t>
            </a:r>
            <a:r>
              <a:rPr lang="cs-CZ" sz="2000" dirty="0" err="1"/>
              <a:t>magazine</a:t>
            </a:r>
            <a:r>
              <a:rPr lang="cs-CZ" sz="2000" dirty="0"/>
              <a:t> (</a:t>
            </a:r>
            <a:r>
              <a:rPr lang="cs-CZ" sz="2000" i="1" dirty="0"/>
              <a:t>Pohyb je život</a:t>
            </a:r>
            <a:r>
              <a:rPr lang="cs-CZ" sz="2000" dirty="0"/>
              <a:t>) </a:t>
            </a:r>
            <a:r>
              <a:rPr lang="cs-CZ" sz="2000" dirty="0" err="1"/>
              <a:t>for</a:t>
            </a:r>
            <a:r>
              <a:rPr lang="cs-CZ" sz="2000" dirty="0"/>
              <a:t> </a:t>
            </a:r>
            <a:r>
              <a:rPr lang="cs-CZ" sz="2000" dirty="0" err="1"/>
              <a:t>our</a:t>
            </a:r>
            <a:r>
              <a:rPr lang="cs-CZ" sz="2000" dirty="0"/>
              <a:t> </a:t>
            </a:r>
            <a:r>
              <a:rPr lang="cs-CZ" sz="2000" dirty="0" err="1"/>
              <a:t>instructors</a:t>
            </a:r>
            <a:r>
              <a:rPr lang="cs-CZ" sz="2000" dirty="0"/>
              <a:t> and </a:t>
            </a:r>
            <a:r>
              <a:rPr lang="cs-CZ" sz="2000" dirty="0" err="1"/>
              <a:t>medical</a:t>
            </a:r>
            <a:r>
              <a:rPr lang="cs-CZ" sz="2000" dirty="0"/>
              <a:t> </a:t>
            </a:r>
            <a:r>
              <a:rPr lang="cs-CZ" sz="2000" dirty="0" err="1"/>
              <a:t>sector</a:t>
            </a:r>
            <a:endParaRPr lang="cs-CZ" sz="2000" dirty="0"/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882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cs-CZ"/>
              <a:t> 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09903" cy="68580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097" y="0"/>
            <a:ext cx="47099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90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D:\2015\ISCA\LOGO\ISCA 20th anniversary logo version 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634" y="1"/>
            <a:ext cx="3472256" cy="1809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officeArt objec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309403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8" name="officeArt objec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1"/>
            <a:ext cx="210343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24000" y="539129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003399"/>
                </a:solidFill>
              </a:rPr>
              <a:t>Gent, 30.4. – 2.5.2015</a:t>
            </a:r>
          </a:p>
        </p:txBody>
      </p:sp>
      <p:sp>
        <p:nvSpPr>
          <p:cNvPr id="2" name="Obdélník 1"/>
          <p:cNvSpPr/>
          <p:nvPr/>
        </p:nvSpPr>
        <p:spPr>
          <a:xfrm>
            <a:off x="1228725" y="1900461"/>
            <a:ext cx="981075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4000" dirty="0"/>
          </a:p>
        </p:txBody>
      </p:sp>
      <p:sp>
        <p:nvSpPr>
          <p:cNvPr id="3" name="Obdélník 2"/>
          <p:cNvSpPr/>
          <p:nvPr/>
        </p:nvSpPr>
        <p:spPr>
          <a:xfrm>
            <a:off x="1152524" y="2085976"/>
            <a:ext cx="978217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000" dirty="0"/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904875" y="1976661"/>
            <a:ext cx="10296525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</a:t>
            </a:r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</a:t>
            </a:r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topic</a:t>
            </a:r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</a:t>
            </a:r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„</a:t>
            </a:r>
            <a:r>
              <a:rPr lang="cs-CZ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</a:t>
            </a:r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3200" dirty="0" err="1"/>
              <a:t>Low</a:t>
            </a:r>
            <a:r>
              <a:rPr lang="cs-CZ" sz="3200" dirty="0"/>
              <a:t> afinity </a:t>
            </a:r>
            <a:r>
              <a:rPr lang="cs-CZ" sz="3200" dirty="0" err="1"/>
              <a:t>mostly</a:t>
            </a:r>
            <a:r>
              <a:rPr lang="cs-CZ" sz="3200" dirty="0"/>
              <a:t> </a:t>
            </a:r>
            <a:r>
              <a:rPr lang="cs-CZ" sz="3200" dirty="0" err="1"/>
              <a:t>of</a:t>
            </a:r>
            <a:r>
              <a:rPr lang="cs-CZ" sz="3200" dirty="0"/>
              <a:t> </a:t>
            </a:r>
            <a:r>
              <a:rPr lang="cs-CZ" sz="3200" dirty="0" err="1"/>
              <a:t>elderly</a:t>
            </a:r>
            <a:r>
              <a:rPr lang="cs-CZ" sz="3200" dirty="0"/>
              <a:t> </a:t>
            </a:r>
            <a:r>
              <a:rPr lang="cs-CZ" sz="3200" dirty="0" err="1"/>
              <a:t>people</a:t>
            </a:r>
            <a:r>
              <a:rPr lang="cs-CZ" sz="3200" dirty="0"/>
              <a:t> to </a:t>
            </a:r>
            <a:r>
              <a:rPr lang="cs-CZ" sz="3200" dirty="0" err="1"/>
              <a:t>the</a:t>
            </a:r>
            <a:r>
              <a:rPr lang="cs-CZ" sz="3200" dirty="0"/>
              <a:t> </a:t>
            </a:r>
            <a:r>
              <a:rPr lang="cs-CZ" sz="3200" dirty="0" err="1"/>
              <a:t>movement</a:t>
            </a:r>
            <a:endParaRPr lang="cs-CZ" sz="32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3200" dirty="0" err="1"/>
              <a:t>Function</a:t>
            </a:r>
            <a:r>
              <a:rPr lang="cs-CZ" sz="3200" dirty="0"/>
              <a:t> </a:t>
            </a:r>
            <a:r>
              <a:rPr lang="cs-CZ" sz="3200" dirty="0" err="1"/>
              <a:t>of</a:t>
            </a:r>
            <a:r>
              <a:rPr lang="cs-CZ" sz="3200" dirty="0"/>
              <a:t> </a:t>
            </a:r>
            <a:r>
              <a:rPr lang="cs-CZ" sz="3200" dirty="0" err="1"/>
              <a:t>exercise</a:t>
            </a:r>
            <a:r>
              <a:rPr lang="cs-CZ" sz="3200" dirty="0"/>
              <a:t> </a:t>
            </a:r>
            <a:r>
              <a:rPr lang="cs-CZ" sz="3200" dirty="0" err="1"/>
              <a:t>programme</a:t>
            </a:r>
            <a:endParaRPr lang="cs-CZ" sz="3200" dirty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cs-CZ" sz="2800" dirty="0" err="1"/>
              <a:t>Prevention</a:t>
            </a:r>
            <a:endParaRPr lang="cs-CZ" sz="2800" dirty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cs-CZ" sz="2800" dirty="0" err="1"/>
              <a:t>Treatment</a:t>
            </a:r>
            <a:endParaRPr lang="cs-CZ" sz="28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3200" dirty="0"/>
              <a:t>L</a:t>
            </a:r>
            <a:r>
              <a:rPr lang="en-US" sz="3200" dirty="0" err="1"/>
              <a:t>ittle</a:t>
            </a:r>
            <a:r>
              <a:rPr lang="en-US" sz="3200" dirty="0"/>
              <a:t> awareness of physicians about </a:t>
            </a:r>
            <a:r>
              <a:rPr lang="cs-CZ" sz="3200" dirty="0"/>
              <a:t>influence </a:t>
            </a:r>
            <a:r>
              <a:rPr lang="cs-CZ" sz="3200" dirty="0" err="1"/>
              <a:t>of</a:t>
            </a:r>
            <a:r>
              <a:rPr lang="cs-CZ" sz="3200" dirty="0"/>
              <a:t> </a:t>
            </a:r>
            <a:r>
              <a:rPr lang="en-US" sz="3200" dirty="0"/>
              <a:t>exercise</a:t>
            </a:r>
            <a:r>
              <a:rPr lang="cs-CZ" sz="3200" dirty="0"/>
              <a:t> </a:t>
            </a:r>
            <a:r>
              <a:rPr lang="cs-CZ" sz="3200" dirty="0" err="1"/>
              <a:t>during</a:t>
            </a:r>
            <a:r>
              <a:rPr lang="cs-CZ" sz="3200" dirty="0"/>
              <a:t> </a:t>
            </a:r>
            <a:r>
              <a:rPr lang="cs-CZ" sz="3200" dirty="0" err="1"/>
              <a:t>osteoporosis</a:t>
            </a:r>
            <a:endParaRPr lang="cs-CZ" sz="32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3200" dirty="0" err="1"/>
              <a:t>Economic</a:t>
            </a:r>
            <a:r>
              <a:rPr lang="cs-CZ" sz="3200" dirty="0"/>
              <a:t> </a:t>
            </a:r>
            <a:r>
              <a:rPr lang="cs-CZ" sz="3200" dirty="0" err="1"/>
              <a:t>impact</a:t>
            </a:r>
            <a:endParaRPr lang="cs-CZ" sz="32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cs-CZ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cs-CZ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260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D:\2015\ISCA\LOGO\ISCA 20th anniversary logo version 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634" y="1"/>
            <a:ext cx="3472256" cy="1809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officeArt objec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309403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8" name="officeArt objec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1"/>
            <a:ext cx="210343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24000" y="539129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003399"/>
                </a:solidFill>
              </a:rPr>
              <a:t>Gent, 30.4. – 2.5.2015</a:t>
            </a:r>
          </a:p>
        </p:txBody>
      </p:sp>
      <p:sp>
        <p:nvSpPr>
          <p:cNvPr id="2" name="Obdélník 1"/>
          <p:cNvSpPr/>
          <p:nvPr/>
        </p:nvSpPr>
        <p:spPr>
          <a:xfrm>
            <a:off x="1228725" y="1900461"/>
            <a:ext cx="981075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4000" dirty="0"/>
          </a:p>
        </p:txBody>
      </p:sp>
      <p:sp>
        <p:nvSpPr>
          <p:cNvPr id="3" name="Obdélník 2"/>
          <p:cNvSpPr/>
          <p:nvPr/>
        </p:nvSpPr>
        <p:spPr>
          <a:xfrm>
            <a:off x="1152524" y="2085976"/>
            <a:ext cx="978217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000" dirty="0"/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904875" y="1976661"/>
            <a:ext cx="10296525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Osteoporosis</a:t>
            </a:r>
            <a:r>
              <a:rPr lang="cs-CZ" sz="4000" dirty="0"/>
              <a:t> </a:t>
            </a:r>
            <a:r>
              <a:rPr lang="cs-CZ" sz="4000" dirty="0" smtClean="0"/>
              <a:t>– </a:t>
            </a:r>
            <a:r>
              <a:rPr lang="cs-CZ" sz="4000" dirty="0" err="1" smtClean="0"/>
              <a:t>definition</a:t>
            </a:r>
            <a:endParaRPr lang="cs-CZ" sz="4000" dirty="0" smtClean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3200" dirty="0" err="1" smtClean="0"/>
              <a:t>Progressive</a:t>
            </a:r>
            <a:r>
              <a:rPr lang="cs-CZ" sz="3200" dirty="0" smtClean="0"/>
              <a:t> </a:t>
            </a:r>
            <a:r>
              <a:rPr lang="cs-CZ" sz="3200" dirty="0" err="1"/>
              <a:t>disease</a:t>
            </a:r>
            <a:r>
              <a:rPr lang="cs-CZ" sz="3200" dirty="0"/>
              <a:t> </a:t>
            </a:r>
            <a:r>
              <a:rPr lang="cs-CZ" sz="3200" dirty="0" err="1"/>
              <a:t>of</a:t>
            </a:r>
            <a:r>
              <a:rPr lang="cs-CZ" sz="3200" dirty="0"/>
              <a:t> skeleton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200" dirty="0" err="1"/>
              <a:t>Disorder</a:t>
            </a:r>
            <a:r>
              <a:rPr lang="cs-CZ" sz="3200" dirty="0"/>
              <a:t> </a:t>
            </a:r>
            <a:r>
              <a:rPr lang="cs-CZ" sz="3200" dirty="0" err="1"/>
              <a:t>of</a:t>
            </a:r>
            <a:r>
              <a:rPr lang="cs-CZ" sz="3200" dirty="0"/>
              <a:t> </a:t>
            </a:r>
            <a:r>
              <a:rPr lang="cs-CZ" sz="3200" dirty="0" err="1"/>
              <a:t>microarchitecture</a:t>
            </a:r>
            <a:r>
              <a:rPr lang="cs-CZ" sz="3200" dirty="0"/>
              <a:t> </a:t>
            </a:r>
            <a:r>
              <a:rPr lang="cs-CZ" sz="3200" dirty="0" err="1"/>
              <a:t>of</a:t>
            </a:r>
            <a:r>
              <a:rPr lang="cs-CZ" sz="3200" dirty="0"/>
              <a:t> bone </a:t>
            </a:r>
            <a:r>
              <a:rPr lang="cs-CZ" sz="3200" dirty="0" err="1"/>
              <a:t>tissue</a:t>
            </a:r>
            <a:endParaRPr lang="cs-CZ" sz="3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200" dirty="0" err="1"/>
              <a:t>Follow</a:t>
            </a:r>
            <a:r>
              <a:rPr lang="cs-CZ" sz="3200" dirty="0"/>
              <a:t> – up by </a:t>
            </a:r>
            <a:r>
              <a:rPr lang="cs-CZ" sz="3200" dirty="0" err="1"/>
              <a:t>increasing</a:t>
            </a:r>
            <a:r>
              <a:rPr lang="cs-CZ" sz="3200" dirty="0"/>
              <a:t> </a:t>
            </a:r>
            <a:r>
              <a:rPr lang="cs-CZ" sz="3200" dirty="0" err="1"/>
              <a:t>of</a:t>
            </a:r>
            <a:r>
              <a:rPr lang="cs-CZ" sz="3200" dirty="0"/>
              <a:t> bone fragility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cs-CZ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cs-CZ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400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D:\2015\ISCA\LOGO\ISCA 20th anniversary logo version 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634" y="1"/>
            <a:ext cx="3472256" cy="1809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officeArt objec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309403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8" name="officeArt objec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1"/>
            <a:ext cx="210343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24000" y="539129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003399"/>
                </a:solidFill>
              </a:rPr>
              <a:t>Gent, 30.4. – 2.5.2015</a:t>
            </a:r>
          </a:p>
        </p:txBody>
      </p:sp>
      <p:sp>
        <p:nvSpPr>
          <p:cNvPr id="2" name="Obdélník 1"/>
          <p:cNvSpPr/>
          <p:nvPr/>
        </p:nvSpPr>
        <p:spPr>
          <a:xfrm>
            <a:off x="1228725" y="1900461"/>
            <a:ext cx="981075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4000" dirty="0"/>
          </a:p>
        </p:txBody>
      </p:sp>
      <p:sp>
        <p:nvSpPr>
          <p:cNvPr id="3" name="Obdélník 2"/>
          <p:cNvSpPr/>
          <p:nvPr/>
        </p:nvSpPr>
        <p:spPr>
          <a:xfrm>
            <a:off x="1152524" y="2085976"/>
            <a:ext cx="978217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000" dirty="0"/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876300" y="1809008"/>
            <a:ext cx="10363199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</a:t>
            </a:r>
            <a:r>
              <a:rPr lang="cs-CZ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cs-CZ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osteoporosis</a:t>
            </a:r>
            <a:endParaRPr lang="cs-CZ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3200" dirty="0"/>
              <a:t>No </a:t>
            </a:r>
            <a:r>
              <a:rPr lang="cs-CZ" sz="3200" dirty="0" err="1"/>
              <a:t>problem</a:t>
            </a:r>
            <a:r>
              <a:rPr lang="cs-CZ" sz="3200" dirty="0"/>
              <a:t> </a:t>
            </a:r>
            <a:r>
              <a:rPr lang="cs-CZ" sz="3200" dirty="0" err="1"/>
              <a:t>for</a:t>
            </a:r>
            <a:r>
              <a:rPr lang="cs-CZ" sz="3200" dirty="0"/>
              <a:t> a long </a:t>
            </a:r>
            <a:r>
              <a:rPr lang="cs-CZ" sz="3200" dirty="0" err="1"/>
              <a:t>time</a:t>
            </a:r>
            <a:endParaRPr lang="cs-CZ" sz="3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200" dirty="0" err="1"/>
              <a:t>Back</a:t>
            </a:r>
            <a:r>
              <a:rPr lang="cs-CZ" sz="3200" dirty="0"/>
              <a:t> </a:t>
            </a:r>
            <a:r>
              <a:rPr lang="cs-CZ" sz="3200" dirty="0" err="1"/>
              <a:t>pains</a:t>
            </a:r>
            <a:r>
              <a:rPr lang="cs-CZ" sz="3200" dirty="0"/>
              <a:t> </a:t>
            </a:r>
            <a:r>
              <a:rPr lang="cs-CZ" sz="2400" dirty="0"/>
              <a:t>(</a:t>
            </a:r>
            <a:r>
              <a:rPr lang="cs-CZ" sz="2400" dirty="0" err="1"/>
              <a:t>compression</a:t>
            </a:r>
            <a:r>
              <a:rPr lang="cs-CZ" sz="2400" dirty="0"/>
              <a:t> and </a:t>
            </a:r>
            <a:r>
              <a:rPr lang="cs-CZ" sz="2400" dirty="0" err="1"/>
              <a:t>deformation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vertebrae</a:t>
            </a:r>
            <a:r>
              <a:rPr lang="cs-CZ" sz="2400" dirty="0"/>
              <a:t>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200" dirty="0" err="1"/>
              <a:t>Kyphosis</a:t>
            </a:r>
            <a:r>
              <a:rPr lang="cs-CZ" sz="3200" dirty="0"/>
              <a:t> </a:t>
            </a:r>
            <a:r>
              <a:rPr lang="cs-CZ" sz="3200" dirty="0" err="1"/>
              <a:t>Th</a:t>
            </a:r>
            <a:r>
              <a:rPr lang="cs-CZ" sz="3200" dirty="0"/>
              <a:t> – </a:t>
            </a:r>
            <a:r>
              <a:rPr lang="cs-CZ" sz="3200" dirty="0" err="1"/>
              <a:t>hyperlordosis</a:t>
            </a:r>
            <a:r>
              <a:rPr lang="cs-CZ" sz="3200" dirty="0"/>
              <a:t> </a:t>
            </a:r>
            <a:r>
              <a:rPr lang="cs-CZ" sz="3200" dirty="0" smtClean="0"/>
              <a:t>L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200" dirty="0" err="1"/>
              <a:t>Loss</a:t>
            </a:r>
            <a:r>
              <a:rPr lang="cs-CZ" sz="3200" dirty="0"/>
              <a:t> </a:t>
            </a:r>
            <a:r>
              <a:rPr lang="cs-CZ" sz="3200" dirty="0" err="1"/>
              <a:t>of</a:t>
            </a:r>
            <a:r>
              <a:rPr lang="cs-CZ" sz="3200" dirty="0"/>
              <a:t> bone </a:t>
            </a:r>
            <a:r>
              <a:rPr lang="cs-CZ" sz="3200" dirty="0" err="1"/>
              <a:t>strength</a:t>
            </a:r>
            <a:endParaRPr lang="cs-CZ" sz="3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200" dirty="0" err="1"/>
              <a:t>Loss</a:t>
            </a:r>
            <a:r>
              <a:rPr lang="cs-CZ" sz="3200" dirty="0"/>
              <a:t> </a:t>
            </a:r>
            <a:r>
              <a:rPr lang="cs-CZ" sz="3200" dirty="0" err="1"/>
              <a:t>of</a:t>
            </a:r>
            <a:r>
              <a:rPr lang="cs-CZ" sz="3200" dirty="0"/>
              <a:t> </a:t>
            </a:r>
            <a:r>
              <a:rPr lang="cs-CZ" sz="3200" dirty="0" err="1"/>
              <a:t>muscle</a:t>
            </a:r>
            <a:r>
              <a:rPr lang="cs-CZ" sz="3200" dirty="0"/>
              <a:t> </a:t>
            </a:r>
            <a:r>
              <a:rPr lang="cs-CZ" sz="3200" dirty="0" err="1"/>
              <a:t>mass</a:t>
            </a:r>
            <a:endParaRPr lang="cs-CZ" sz="3200" dirty="0"/>
          </a:p>
          <a:p>
            <a:pPr lvl="1"/>
            <a:r>
              <a:rPr lang="cs-CZ" sz="3200" dirty="0" smtClean="0"/>
              <a:t>	- </a:t>
            </a:r>
            <a:r>
              <a:rPr lang="cs-CZ" sz="2800" dirty="0" err="1" smtClean="0"/>
              <a:t>Muscle</a:t>
            </a:r>
            <a:r>
              <a:rPr lang="cs-CZ" sz="2800" dirty="0" smtClean="0"/>
              <a:t> </a:t>
            </a:r>
            <a:r>
              <a:rPr lang="cs-CZ" sz="2800" dirty="0" err="1" smtClean="0"/>
              <a:t>imbalances</a:t>
            </a:r>
            <a:endParaRPr lang="cs-CZ" sz="3200" dirty="0" smtClean="0"/>
          </a:p>
          <a:p>
            <a:pPr lvl="1"/>
            <a:r>
              <a:rPr lang="cs-CZ" sz="3200" dirty="0" smtClean="0"/>
              <a:t>	- </a:t>
            </a:r>
            <a:r>
              <a:rPr lang="cs-CZ" sz="3200" dirty="0" err="1" smtClean="0"/>
              <a:t>Falls</a:t>
            </a:r>
            <a:r>
              <a:rPr lang="cs-CZ" sz="3200" dirty="0" smtClean="0"/>
              <a:t> 		</a:t>
            </a:r>
            <a:r>
              <a:rPr lang="cs-CZ" sz="3200" dirty="0" err="1" smtClean="0"/>
              <a:t>fractures</a:t>
            </a:r>
            <a:r>
              <a:rPr lang="cs-CZ" sz="3200" dirty="0" smtClean="0"/>
              <a:t> </a:t>
            </a:r>
            <a:r>
              <a:rPr lang="cs-CZ" sz="2400" dirty="0" smtClean="0"/>
              <a:t>(</a:t>
            </a:r>
            <a:r>
              <a:rPr lang="cs-CZ" sz="2400" dirty="0" err="1" smtClean="0"/>
              <a:t>femoral</a:t>
            </a:r>
            <a:r>
              <a:rPr lang="cs-CZ" sz="2400" dirty="0" smtClean="0"/>
              <a:t> </a:t>
            </a:r>
            <a:r>
              <a:rPr lang="cs-CZ" sz="2400" dirty="0" err="1"/>
              <a:t>neck</a:t>
            </a:r>
            <a:r>
              <a:rPr lang="cs-CZ" sz="2400" dirty="0"/>
              <a:t>, </a:t>
            </a:r>
            <a:r>
              <a:rPr lang="cs-CZ" sz="2400" dirty="0" err="1"/>
              <a:t>vertabrae</a:t>
            </a:r>
            <a:r>
              <a:rPr lang="cs-CZ" sz="2400" dirty="0"/>
              <a:t>, </a:t>
            </a:r>
            <a:r>
              <a:rPr lang="cs-CZ" sz="2400" dirty="0" err="1"/>
              <a:t>wrist</a:t>
            </a:r>
            <a:r>
              <a:rPr lang="cs-CZ" sz="2400" dirty="0" smtClean="0"/>
              <a:t>…)</a:t>
            </a:r>
            <a:endParaRPr lang="cs-CZ" sz="2400" dirty="0"/>
          </a:p>
          <a:p>
            <a:endParaRPr lang="cs-CZ" sz="3200" dirty="0"/>
          </a:p>
          <a:p>
            <a:endParaRPr lang="cs-CZ" b="1" dirty="0" smtClean="0"/>
          </a:p>
          <a:p>
            <a:endParaRPr lang="cs-CZ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cs-CZ" dirty="0"/>
          </a:p>
        </p:txBody>
      </p:sp>
      <p:sp>
        <p:nvSpPr>
          <p:cNvPr id="5" name="Šipka doprava 4"/>
          <p:cNvSpPr/>
          <p:nvPr/>
        </p:nvSpPr>
        <p:spPr>
          <a:xfrm>
            <a:off x="3219451" y="6119976"/>
            <a:ext cx="1062038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774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590</TotalTime>
  <Words>545</Words>
  <Application>Microsoft Office PowerPoint</Application>
  <PresentationFormat>Custom</PresentationFormat>
  <Paragraphs>168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Motiv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MOVING AGE CONFERENCE Vlasta Syslova, Czech Association Sport for All</dc:title>
  <dc:creator>Miroslav Zítko</dc:creator>
  <cp:lastModifiedBy>Saska</cp:lastModifiedBy>
  <cp:revision>52</cp:revision>
  <dcterms:created xsi:type="dcterms:W3CDTF">2015-04-01T08:42:00Z</dcterms:created>
  <dcterms:modified xsi:type="dcterms:W3CDTF">2015-05-18T10:50:47Z</dcterms:modified>
</cp:coreProperties>
</file>