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60" r:id="rId3"/>
    <p:sldId id="262" r:id="rId4"/>
    <p:sldId id="266" r:id="rId5"/>
    <p:sldId id="269" r:id="rId6"/>
    <p:sldId id="267" r:id="rId7"/>
    <p:sldId id="268" r:id="rId8"/>
    <p:sldId id="261" r:id="rId9"/>
    <p:sldId id="271" r:id="rId10"/>
    <p:sldId id="272" r:id="rId11"/>
    <p:sldId id="273" r:id="rId12"/>
    <p:sldId id="275" r:id="rId13"/>
    <p:sldId id="276" r:id="rId14"/>
    <p:sldId id="277" r:id="rId15"/>
    <p:sldId id="278" r:id="rId16"/>
    <p:sldId id="279" r:id="rId17"/>
    <p:sldId id="274" r:id="rId18"/>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Bez stylu, bez mřížky">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Styl s motivem 1 – zvýraznění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Styl s motivem 1 – zvýraznění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Styl s motivem 1 – zvýraznění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Styl s motivem 1 – zvýraznění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940675A-B579-460E-94D1-54222C63F5DA}" styleName="Bez stylu, mřížka tabulky">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8B1032C-EA38-4F05-BA0D-38AFFFC7BED3}" styleName="Světlý styl 3 – zvýraznění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C89EF96-8CEA-46FF-86C4-4CE0E7609802}" styleName="Světlý styl 3 – zvýraznění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DF18680-E054-41AD-8BC1-D1AEF772440D}" styleName="Střední styl 2 – zvýraznění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DBED569-4797-4DF1-A0F4-6AAB3CD982D8}" styleName="Světlý styl 3 – zvýraznění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2838BEF-8BB2-4498-84A7-C5851F593DF1}" styleName="Střední styl 4 – zvýraznění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2" autoAdjust="0"/>
    <p:restoredTop sz="94718" autoAdjust="0"/>
  </p:normalViewPr>
  <p:slideViewPr>
    <p:cSldViewPr>
      <p:cViewPr>
        <p:scale>
          <a:sx n="77" d="100"/>
          <a:sy n="77" d="100"/>
        </p:scale>
        <p:origin x="-1164"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00795C0-8314-452A-8F6D-A6BDF4F8C3C8}" type="datetimeFigureOut">
              <a:rPr lang="cs-CZ" smtClean="0"/>
              <a:pPr/>
              <a:t>18.5.2015</a:t>
            </a:fld>
            <a:endParaRPr lang="en-US" dirty="0"/>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E76CAED-51DD-42AA-AB5C-1435124E1DFB}" type="slidenum">
              <a:rPr lang="en-US" smtClean="0"/>
              <a:pPr/>
              <a:t>‹#›</a:t>
            </a:fld>
            <a:endParaRPr lang="en-US" dirty="0"/>
          </a:p>
        </p:txBody>
      </p:sp>
    </p:spTree>
    <p:extLst>
      <p:ext uri="{BB962C8B-B14F-4D97-AF65-F5344CB8AC3E}">
        <p14:creationId xmlns:p14="http://schemas.microsoft.com/office/powerpoint/2010/main" val="7533469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indent="20638">
              <a:buNone/>
            </a:pPr>
            <a:r>
              <a:rPr lang="en-US" sz="1200" dirty="0" smtClean="0"/>
              <a:t>Each of these fields shapes its own organizational structure, program control and funding.</a:t>
            </a:r>
            <a:endParaRPr lang="cs-CZ" sz="1200" dirty="0" smtClean="0"/>
          </a:p>
          <a:p>
            <a:pPr marL="0" indent="20638">
              <a:buNone/>
            </a:pPr>
            <a:r>
              <a:rPr lang="en-US" sz="1200" dirty="0" smtClean="0"/>
              <a:t>Nevertheless, all documents created within these three spheres are inseparable part of COS central strategy.</a:t>
            </a:r>
            <a:endParaRPr lang="cs-CZ" sz="1200" dirty="0" smtClean="0"/>
          </a:p>
          <a:p>
            <a:endParaRPr lang="en-US" dirty="0"/>
          </a:p>
        </p:txBody>
      </p:sp>
      <p:sp>
        <p:nvSpPr>
          <p:cNvPr id="4" name="Zástupný symbol pro číslo snímku 3"/>
          <p:cNvSpPr>
            <a:spLocks noGrp="1"/>
          </p:cNvSpPr>
          <p:nvPr>
            <p:ph type="sldNum" sz="quarter" idx="10"/>
          </p:nvPr>
        </p:nvSpPr>
        <p:spPr/>
        <p:txBody>
          <a:bodyPr/>
          <a:lstStyle/>
          <a:p>
            <a:fld id="{1E76CAED-51DD-42AA-AB5C-1435124E1DFB}" type="slidenum">
              <a:rPr lang="en-US" smtClean="0"/>
              <a:pPr/>
              <a:t>1</a:t>
            </a:fld>
            <a:endParaRPr lang="en-US"/>
          </a:p>
        </p:txBody>
      </p:sp>
    </p:spTree>
    <p:extLst>
      <p:ext uri="{BB962C8B-B14F-4D97-AF65-F5344CB8AC3E}">
        <p14:creationId xmlns:p14="http://schemas.microsoft.com/office/powerpoint/2010/main" val="18588600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indent="20638">
              <a:buNone/>
            </a:pPr>
            <a:r>
              <a:rPr lang="en-US" sz="1200" dirty="0" smtClean="0"/>
              <a:t>Each of these fields shapes its own organizational structure, program control and funding.</a:t>
            </a:r>
            <a:endParaRPr lang="cs-CZ" sz="1200" dirty="0" smtClean="0"/>
          </a:p>
          <a:p>
            <a:pPr marL="0" indent="20638">
              <a:buNone/>
            </a:pPr>
            <a:r>
              <a:rPr lang="en-US" sz="1200" dirty="0" smtClean="0"/>
              <a:t>Nevertheless, all documents created within these three spheres are inseparable part of COS central strategy.</a:t>
            </a:r>
            <a:endParaRPr lang="cs-CZ" sz="1200" dirty="0" smtClean="0"/>
          </a:p>
          <a:p>
            <a:endParaRPr lang="en-US" dirty="0"/>
          </a:p>
        </p:txBody>
      </p:sp>
      <p:sp>
        <p:nvSpPr>
          <p:cNvPr id="4" name="Zástupný symbol pro číslo snímku 3"/>
          <p:cNvSpPr>
            <a:spLocks noGrp="1"/>
          </p:cNvSpPr>
          <p:nvPr>
            <p:ph type="sldNum" sz="quarter" idx="10"/>
          </p:nvPr>
        </p:nvSpPr>
        <p:spPr/>
        <p:txBody>
          <a:bodyPr/>
          <a:lstStyle/>
          <a:p>
            <a:fld id="{1E76CAED-51DD-42AA-AB5C-1435124E1DFB}" type="slidenum">
              <a:rPr lang="en-US" smtClean="0"/>
              <a:pPr/>
              <a:t>11</a:t>
            </a:fld>
            <a:endParaRPr lang="en-US"/>
          </a:p>
        </p:txBody>
      </p:sp>
    </p:spTree>
    <p:extLst>
      <p:ext uri="{BB962C8B-B14F-4D97-AF65-F5344CB8AC3E}">
        <p14:creationId xmlns:p14="http://schemas.microsoft.com/office/powerpoint/2010/main" val="2016803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en-US" dirty="0" smtClean="0"/>
              <a:t>Each course description</a:t>
            </a:r>
            <a:r>
              <a:rPr lang="en-US" baseline="0" dirty="0" smtClean="0"/>
              <a:t> includes examination requirements</a:t>
            </a:r>
            <a:endParaRPr lang="en-US" dirty="0"/>
          </a:p>
        </p:txBody>
      </p:sp>
      <p:sp>
        <p:nvSpPr>
          <p:cNvPr id="4" name="Zástupný symbol pro číslo snímku 3"/>
          <p:cNvSpPr>
            <a:spLocks noGrp="1"/>
          </p:cNvSpPr>
          <p:nvPr>
            <p:ph type="sldNum" sz="quarter" idx="10"/>
          </p:nvPr>
        </p:nvSpPr>
        <p:spPr/>
        <p:txBody>
          <a:bodyPr/>
          <a:lstStyle/>
          <a:p>
            <a:fld id="{1E76CAED-51DD-42AA-AB5C-1435124E1DFB}" type="slidenum">
              <a:rPr lang="en-US" smtClean="0"/>
              <a:pPr/>
              <a:t>12</a:t>
            </a:fld>
            <a:endParaRPr lang="en-US" dirty="0"/>
          </a:p>
        </p:txBody>
      </p:sp>
    </p:spTree>
    <p:extLst>
      <p:ext uri="{BB962C8B-B14F-4D97-AF65-F5344CB8AC3E}">
        <p14:creationId xmlns:p14="http://schemas.microsoft.com/office/powerpoint/2010/main" val="12645158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en-US" dirty="0" smtClean="0"/>
              <a:t>Each course description</a:t>
            </a:r>
            <a:r>
              <a:rPr lang="en-US" baseline="0" dirty="0" smtClean="0"/>
              <a:t> includes examination requirements</a:t>
            </a:r>
            <a:endParaRPr lang="en-US" dirty="0"/>
          </a:p>
        </p:txBody>
      </p:sp>
      <p:sp>
        <p:nvSpPr>
          <p:cNvPr id="4" name="Zástupný symbol pro číslo snímku 3"/>
          <p:cNvSpPr>
            <a:spLocks noGrp="1"/>
          </p:cNvSpPr>
          <p:nvPr>
            <p:ph type="sldNum" sz="quarter" idx="10"/>
          </p:nvPr>
        </p:nvSpPr>
        <p:spPr/>
        <p:txBody>
          <a:bodyPr/>
          <a:lstStyle/>
          <a:p>
            <a:fld id="{1E76CAED-51DD-42AA-AB5C-1435124E1DFB}" type="slidenum">
              <a:rPr lang="en-US" smtClean="0"/>
              <a:pPr/>
              <a:t>13</a:t>
            </a:fld>
            <a:endParaRPr lang="en-US" dirty="0"/>
          </a:p>
        </p:txBody>
      </p:sp>
    </p:spTree>
    <p:extLst>
      <p:ext uri="{BB962C8B-B14F-4D97-AF65-F5344CB8AC3E}">
        <p14:creationId xmlns:p14="http://schemas.microsoft.com/office/powerpoint/2010/main" val="14745979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en-US" dirty="0" smtClean="0"/>
              <a:t>Each course description</a:t>
            </a:r>
            <a:r>
              <a:rPr lang="en-US" baseline="0" dirty="0" smtClean="0"/>
              <a:t> includes examination requirements</a:t>
            </a:r>
            <a:endParaRPr lang="en-US" dirty="0"/>
          </a:p>
        </p:txBody>
      </p:sp>
      <p:sp>
        <p:nvSpPr>
          <p:cNvPr id="4" name="Zástupný symbol pro číslo snímku 3"/>
          <p:cNvSpPr>
            <a:spLocks noGrp="1"/>
          </p:cNvSpPr>
          <p:nvPr>
            <p:ph type="sldNum" sz="quarter" idx="10"/>
          </p:nvPr>
        </p:nvSpPr>
        <p:spPr/>
        <p:txBody>
          <a:bodyPr/>
          <a:lstStyle/>
          <a:p>
            <a:fld id="{1E76CAED-51DD-42AA-AB5C-1435124E1DFB}" type="slidenum">
              <a:rPr lang="en-US" smtClean="0"/>
              <a:pPr/>
              <a:t>14</a:t>
            </a:fld>
            <a:endParaRPr lang="en-US" dirty="0"/>
          </a:p>
        </p:txBody>
      </p:sp>
    </p:spTree>
    <p:extLst>
      <p:ext uri="{BB962C8B-B14F-4D97-AF65-F5344CB8AC3E}">
        <p14:creationId xmlns:p14="http://schemas.microsoft.com/office/powerpoint/2010/main" val="19126201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en-US" dirty="0" smtClean="0"/>
              <a:t>Each course description</a:t>
            </a:r>
            <a:r>
              <a:rPr lang="en-US" baseline="0" dirty="0" smtClean="0"/>
              <a:t> includes examination requirements</a:t>
            </a:r>
            <a:endParaRPr lang="en-US" dirty="0"/>
          </a:p>
        </p:txBody>
      </p:sp>
      <p:sp>
        <p:nvSpPr>
          <p:cNvPr id="4" name="Zástupný symbol pro číslo snímku 3"/>
          <p:cNvSpPr>
            <a:spLocks noGrp="1"/>
          </p:cNvSpPr>
          <p:nvPr>
            <p:ph type="sldNum" sz="quarter" idx="10"/>
          </p:nvPr>
        </p:nvSpPr>
        <p:spPr/>
        <p:txBody>
          <a:bodyPr/>
          <a:lstStyle/>
          <a:p>
            <a:fld id="{1E76CAED-51DD-42AA-AB5C-1435124E1DFB}" type="slidenum">
              <a:rPr lang="en-US" smtClean="0"/>
              <a:pPr/>
              <a:t>15</a:t>
            </a:fld>
            <a:endParaRPr lang="en-US" dirty="0"/>
          </a:p>
        </p:txBody>
      </p:sp>
    </p:spTree>
    <p:extLst>
      <p:ext uri="{BB962C8B-B14F-4D97-AF65-F5344CB8AC3E}">
        <p14:creationId xmlns:p14="http://schemas.microsoft.com/office/powerpoint/2010/main" val="9391792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en-US" dirty="0" smtClean="0"/>
              <a:t>Each course description</a:t>
            </a:r>
            <a:r>
              <a:rPr lang="en-US" baseline="0" dirty="0" smtClean="0"/>
              <a:t> includes examination requirements</a:t>
            </a:r>
            <a:endParaRPr lang="en-US" dirty="0"/>
          </a:p>
        </p:txBody>
      </p:sp>
      <p:sp>
        <p:nvSpPr>
          <p:cNvPr id="4" name="Zástupný symbol pro číslo snímku 3"/>
          <p:cNvSpPr>
            <a:spLocks noGrp="1"/>
          </p:cNvSpPr>
          <p:nvPr>
            <p:ph type="sldNum" sz="quarter" idx="10"/>
          </p:nvPr>
        </p:nvSpPr>
        <p:spPr/>
        <p:txBody>
          <a:bodyPr/>
          <a:lstStyle/>
          <a:p>
            <a:fld id="{1E76CAED-51DD-42AA-AB5C-1435124E1DFB}" type="slidenum">
              <a:rPr lang="en-US" smtClean="0"/>
              <a:pPr/>
              <a:t>16</a:t>
            </a:fld>
            <a:endParaRPr lang="en-US" dirty="0"/>
          </a:p>
        </p:txBody>
      </p:sp>
    </p:spTree>
    <p:extLst>
      <p:ext uri="{BB962C8B-B14F-4D97-AF65-F5344CB8AC3E}">
        <p14:creationId xmlns:p14="http://schemas.microsoft.com/office/powerpoint/2010/main" val="14110256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indent="20638">
              <a:buNone/>
            </a:pPr>
            <a:r>
              <a:rPr lang="en-US" sz="1200" dirty="0" smtClean="0"/>
              <a:t>Each of these fields shapes its own organizational structure, program control and funding.</a:t>
            </a:r>
            <a:endParaRPr lang="cs-CZ" sz="1200" dirty="0" smtClean="0"/>
          </a:p>
          <a:p>
            <a:pPr marL="0" indent="20638">
              <a:buNone/>
            </a:pPr>
            <a:r>
              <a:rPr lang="en-US" sz="1200" dirty="0" smtClean="0"/>
              <a:t>Nevertheless, all documents created within these three spheres are inseparable part of COS central strategy.</a:t>
            </a:r>
            <a:endParaRPr lang="cs-CZ" sz="1200" dirty="0" smtClean="0"/>
          </a:p>
          <a:p>
            <a:endParaRPr lang="en-US" dirty="0"/>
          </a:p>
        </p:txBody>
      </p:sp>
      <p:sp>
        <p:nvSpPr>
          <p:cNvPr id="4" name="Zástupný symbol pro číslo snímku 3"/>
          <p:cNvSpPr>
            <a:spLocks noGrp="1"/>
          </p:cNvSpPr>
          <p:nvPr>
            <p:ph type="sldNum" sz="quarter" idx="10"/>
          </p:nvPr>
        </p:nvSpPr>
        <p:spPr/>
        <p:txBody>
          <a:bodyPr/>
          <a:lstStyle/>
          <a:p>
            <a:fld id="{1E76CAED-51DD-42AA-AB5C-1435124E1DFB}" type="slidenum">
              <a:rPr lang="en-US" smtClean="0"/>
              <a:pPr/>
              <a:t>17</a:t>
            </a:fld>
            <a:endParaRPr lang="en-US"/>
          </a:p>
        </p:txBody>
      </p:sp>
    </p:spTree>
    <p:extLst>
      <p:ext uri="{BB962C8B-B14F-4D97-AF65-F5344CB8AC3E}">
        <p14:creationId xmlns:p14="http://schemas.microsoft.com/office/powerpoint/2010/main" val="3750131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indent="20638">
              <a:buNone/>
            </a:pPr>
            <a:r>
              <a:rPr lang="en-US" sz="1200" dirty="0" smtClean="0"/>
              <a:t>Each of these fields shapes its own organizational structure, program control and funding.</a:t>
            </a:r>
            <a:endParaRPr lang="cs-CZ" sz="1200" dirty="0" smtClean="0"/>
          </a:p>
          <a:p>
            <a:pPr marL="0" indent="20638">
              <a:buNone/>
            </a:pPr>
            <a:r>
              <a:rPr lang="en-US" sz="1200" dirty="0" smtClean="0"/>
              <a:t>Nevertheless, all documents created within these three spheres are inseparable part of COS central strategy.</a:t>
            </a:r>
            <a:endParaRPr lang="cs-CZ" sz="1200" dirty="0" smtClean="0"/>
          </a:p>
          <a:p>
            <a:r>
              <a:rPr lang="en-US" dirty="0" smtClean="0"/>
              <a:t>Patriots, legion, </a:t>
            </a:r>
            <a:r>
              <a:rPr lang="en-US" dirty="0" err="1" smtClean="0"/>
              <a:t>estabilishment</a:t>
            </a:r>
            <a:r>
              <a:rPr lang="en-US" dirty="0" smtClean="0"/>
              <a:t> of Czechoslovakia</a:t>
            </a:r>
            <a:endParaRPr lang="en-US" dirty="0"/>
          </a:p>
        </p:txBody>
      </p:sp>
      <p:sp>
        <p:nvSpPr>
          <p:cNvPr id="4" name="Zástupný symbol pro číslo snímku 3"/>
          <p:cNvSpPr>
            <a:spLocks noGrp="1"/>
          </p:cNvSpPr>
          <p:nvPr>
            <p:ph type="sldNum" sz="quarter" idx="10"/>
          </p:nvPr>
        </p:nvSpPr>
        <p:spPr/>
        <p:txBody>
          <a:bodyPr/>
          <a:lstStyle/>
          <a:p>
            <a:fld id="{1E76CAED-51DD-42AA-AB5C-1435124E1DFB}" type="slidenum">
              <a:rPr lang="en-US" smtClean="0"/>
              <a:pPr/>
              <a:t>2</a:t>
            </a:fld>
            <a:endParaRPr lang="en-US"/>
          </a:p>
        </p:txBody>
      </p:sp>
    </p:spTree>
    <p:extLst>
      <p:ext uri="{BB962C8B-B14F-4D97-AF65-F5344CB8AC3E}">
        <p14:creationId xmlns:p14="http://schemas.microsoft.com/office/powerpoint/2010/main" val="180604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indent="20638">
              <a:buNone/>
            </a:pPr>
            <a:r>
              <a:rPr lang="en-US" sz="1200" dirty="0" smtClean="0"/>
              <a:t>Each of these fields shapes its own organizational structure, program control and funding.</a:t>
            </a:r>
            <a:endParaRPr lang="cs-CZ" sz="1200" dirty="0" smtClean="0"/>
          </a:p>
          <a:p>
            <a:pPr marL="0" indent="20638">
              <a:buNone/>
            </a:pPr>
            <a:r>
              <a:rPr lang="en-US" sz="1200" dirty="0" smtClean="0"/>
              <a:t>Nevertheless, all documents created within these three spheres are inseparable part of COS central strategy.</a:t>
            </a:r>
            <a:endParaRPr lang="cs-CZ" sz="1200" dirty="0" smtClean="0"/>
          </a:p>
          <a:p>
            <a:endParaRPr lang="en-US" dirty="0"/>
          </a:p>
        </p:txBody>
      </p:sp>
      <p:sp>
        <p:nvSpPr>
          <p:cNvPr id="4" name="Zástupný symbol pro číslo snímku 3"/>
          <p:cNvSpPr>
            <a:spLocks noGrp="1"/>
          </p:cNvSpPr>
          <p:nvPr>
            <p:ph type="sldNum" sz="quarter" idx="10"/>
          </p:nvPr>
        </p:nvSpPr>
        <p:spPr/>
        <p:txBody>
          <a:bodyPr/>
          <a:lstStyle/>
          <a:p>
            <a:fld id="{1E76CAED-51DD-42AA-AB5C-1435124E1DFB}" type="slidenum">
              <a:rPr lang="en-US" smtClean="0"/>
              <a:pPr/>
              <a:t>4</a:t>
            </a:fld>
            <a:endParaRPr lang="en-US"/>
          </a:p>
        </p:txBody>
      </p:sp>
    </p:spTree>
    <p:extLst>
      <p:ext uri="{BB962C8B-B14F-4D97-AF65-F5344CB8AC3E}">
        <p14:creationId xmlns:p14="http://schemas.microsoft.com/office/powerpoint/2010/main" val="2782399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indent="20638">
              <a:buNone/>
            </a:pPr>
            <a:r>
              <a:rPr lang="en-US" sz="1200" dirty="0" smtClean="0"/>
              <a:t>Each of these fields shapes its own organizational structure, program control and funding.</a:t>
            </a:r>
            <a:endParaRPr lang="cs-CZ" sz="1200" dirty="0" smtClean="0"/>
          </a:p>
          <a:p>
            <a:pPr marL="0" indent="20638">
              <a:buNone/>
            </a:pPr>
            <a:r>
              <a:rPr lang="en-US" sz="1200" dirty="0" smtClean="0"/>
              <a:t>Nevertheless, all documents created within these three spheres are inseparable part of COS central strategy.</a:t>
            </a:r>
            <a:endParaRPr lang="cs-CZ" sz="1200" dirty="0" smtClean="0"/>
          </a:p>
          <a:p>
            <a:endParaRPr lang="en-US" dirty="0"/>
          </a:p>
        </p:txBody>
      </p:sp>
      <p:sp>
        <p:nvSpPr>
          <p:cNvPr id="4" name="Zástupný symbol pro číslo snímku 3"/>
          <p:cNvSpPr>
            <a:spLocks noGrp="1"/>
          </p:cNvSpPr>
          <p:nvPr>
            <p:ph type="sldNum" sz="quarter" idx="10"/>
          </p:nvPr>
        </p:nvSpPr>
        <p:spPr/>
        <p:txBody>
          <a:bodyPr/>
          <a:lstStyle/>
          <a:p>
            <a:fld id="{1E76CAED-51DD-42AA-AB5C-1435124E1DFB}" type="slidenum">
              <a:rPr lang="en-US" smtClean="0"/>
              <a:pPr/>
              <a:t>5</a:t>
            </a:fld>
            <a:endParaRPr lang="en-US"/>
          </a:p>
        </p:txBody>
      </p:sp>
    </p:spTree>
    <p:extLst>
      <p:ext uri="{BB962C8B-B14F-4D97-AF65-F5344CB8AC3E}">
        <p14:creationId xmlns:p14="http://schemas.microsoft.com/office/powerpoint/2010/main" val="2419390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indent="20638">
              <a:buNone/>
            </a:pPr>
            <a:r>
              <a:rPr lang="en-US" sz="1200" dirty="0" smtClean="0"/>
              <a:t>Each of these fields shapes its own organizational structure, program control and funding.</a:t>
            </a:r>
            <a:endParaRPr lang="cs-CZ" sz="1200" dirty="0" smtClean="0"/>
          </a:p>
          <a:p>
            <a:pPr marL="0" indent="20638">
              <a:buNone/>
            </a:pPr>
            <a:r>
              <a:rPr lang="en-US" sz="1200" dirty="0" smtClean="0"/>
              <a:t>Nevertheless, all documents created within these three spheres are inseparable part of COS central strategy.</a:t>
            </a:r>
            <a:endParaRPr lang="cs-CZ" sz="1200" dirty="0" smtClean="0"/>
          </a:p>
          <a:p>
            <a:endParaRPr lang="en-US" dirty="0"/>
          </a:p>
        </p:txBody>
      </p:sp>
      <p:sp>
        <p:nvSpPr>
          <p:cNvPr id="4" name="Zástupný symbol pro číslo snímku 3"/>
          <p:cNvSpPr>
            <a:spLocks noGrp="1"/>
          </p:cNvSpPr>
          <p:nvPr>
            <p:ph type="sldNum" sz="quarter" idx="10"/>
          </p:nvPr>
        </p:nvSpPr>
        <p:spPr/>
        <p:txBody>
          <a:bodyPr/>
          <a:lstStyle/>
          <a:p>
            <a:fld id="{1E76CAED-51DD-42AA-AB5C-1435124E1DFB}" type="slidenum">
              <a:rPr lang="en-US" smtClean="0"/>
              <a:pPr/>
              <a:t>6</a:t>
            </a:fld>
            <a:endParaRPr lang="en-US"/>
          </a:p>
        </p:txBody>
      </p:sp>
    </p:spTree>
    <p:extLst>
      <p:ext uri="{BB962C8B-B14F-4D97-AF65-F5344CB8AC3E}">
        <p14:creationId xmlns:p14="http://schemas.microsoft.com/office/powerpoint/2010/main" val="2539081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indent="20638">
              <a:buNone/>
            </a:pPr>
            <a:r>
              <a:rPr lang="en-US" sz="1200" dirty="0" smtClean="0"/>
              <a:t>Each of these fields shapes its own organizational structure, program control and funding.</a:t>
            </a:r>
            <a:endParaRPr lang="cs-CZ" sz="1200" dirty="0" smtClean="0"/>
          </a:p>
          <a:p>
            <a:pPr marL="0" indent="20638">
              <a:buNone/>
            </a:pPr>
            <a:r>
              <a:rPr lang="en-US" sz="1200" dirty="0" smtClean="0"/>
              <a:t>Nevertheless, all documents created within these three spheres are inseparable part of COS central strategy.</a:t>
            </a:r>
            <a:endParaRPr lang="cs-CZ" sz="1200" dirty="0" smtClean="0"/>
          </a:p>
          <a:p>
            <a:endParaRPr lang="en-US" dirty="0"/>
          </a:p>
        </p:txBody>
      </p:sp>
      <p:sp>
        <p:nvSpPr>
          <p:cNvPr id="4" name="Zástupný symbol pro číslo snímku 3"/>
          <p:cNvSpPr>
            <a:spLocks noGrp="1"/>
          </p:cNvSpPr>
          <p:nvPr>
            <p:ph type="sldNum" sz="quarter" idx="10"/>
          </p:nvPr>
        </p:nvSpPr>
        <p:spPr/>
        <p:txBody>
          <a:bodyPr/>
          <a:lstStyle/>
          <a:p>
            <a:fld id="{1E76CAED-51DD-42AA-AB5C-1435124E1DFB}" type="slidenum">
              <a:rPr lang="en-US" smtClean="0"/>
              <a:pPr/>
              <a:t>7</a:t>
            </a:fld>
            <a:endParaRPr lang="en-US"/>
          </a:p>
        </p:txBody>
      </p:sp>
    </p:spTree>
    <p:extLst>
      <p:ext uri="{BB962C8B-B14F-4D97-AF65-F5344CB8AC3E}">
        <p14:creationId xmlns:p14="http://schemas.microsoft.com/office/powerpoint/2010/main" val="4148821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indent="20638">
              <a:buNone/>
            </a:pPr>
            <a:r>
              <a:rPr lang="en-US" sz="1200" dirty="0" smtClean="0"/>
              <a:t>Each of these fields shapes its own organizational structure, program control and funding.</a:t>
            </a:r>
            <a:endParaRPr lang="cs-CZ" sz="1200" dirty="0" smtClean="0"/>
          </a:p>
          <a:p>
            <a:pPr marL="0" indent="20638">
              <a:buNone/>
            </a:pPr>
            <a:r>
              <a:rPr lang="en-US" sz="1200" dirty="0" smtClean="0"/>
              <a:t>Nevertheless, all documents created within these three spheres are inseparable part of COS central strategy.</a:t>
            </a:r>
            <a:endParaRPr lang="cs-CZ" sz="1200" dirty="0" smtClean="0"/>
          </a:p>
          <a:p>
            <a:endParaRPr lang="en-US" dirty="0"/>
          </a:p>
        </p:txBody>
      </p:sp>
      <p:sp>
        <p:nvSpPr>
          <p:cNvPr id="4" name="Zástupný symbol pro číslo snímku 3"/>
          <p:cNvSpPr>
            <a:spLocks noGrp="1"/>
          </p:cNvSpPr>
          <p:nvPr>
            <p:ph type="sldNum" sz="quarter" idx="10"/>
          </p:nvPr>
        </p:nvSpPr>
        <p:spPr/>
        <p:txBody>
          <a:bodyPr/>
          <a:lstStyle/>
          <a:p>
            <a:fld id="{1E76CAED-51DD-42AA-AB5C-1435124E1DFB}" type="slidenum">
              <a:rPr lang="en-US" smtClean="0"/>
              <a:pPr/>
              <a:t>8</a:t>
            </a:fld>
            <a:endParaRPr lang="en-US" dirty="0"/>
          </a:p>
        </p:txBody>
      </p:sp>
    </p:spTree>
    <p:extLst>
      <p:ext uri="{BB962C8B-B14F-4D97-AF65-F5344CB8AC3E}">
        <p14:creationId xmlns:p14="http://schemas.microsoft.com/office/powerpoint/2010/main" val="29044811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indent="20638">
              <a:buNone/>
            </a:pPr>
            <a:r>
              <a:rPr lang="en-US" sz="1200" dirty="0" smtClean="0"/>
              <a:t>Each of these fields shapes its own organizational structure, program control and funding.</a:t>
            </a:r>
            <a:endParaRPr lang="cs-CZ" sz="1200" dirty="0" smtClean="0"/>
          </a:p>
          <a:p>
            <a:pPr marL="0" indent="20638">
              <a:buNone/>
            </a:pPr>
            <a:r>
              <a:rPr lang="en-US" sz="1200" dirty="0" smtClean="0"/>
              <a:t>Nevertheless, all documents created within these three spheres are inseparable part of COS central strategy.</a:t>
            </a:r>
            <a:endParaRPr lang="cs-CZ" sz="1200" dirty="0" smtClean="0"/>
          </a:p>
          <a:p>
            <a:endParaRPr lang="en-US" dirty="0"/>
          </a:p>
        </p:txBody>
      </p:sp>
      <p:sp>
        <p:nvSpPr>
          <p:cNvPr id="4" name="Zástupný symbol pro číslo snímku 3"/>
          <p:cNvSpPr>
            <a:spLocks noGrp="1"/>
          </p:cNvSpPr>
          <p:nvPr>
            <p:ph type="sldNum" sz="quarter" idx="10"/>
          </p:nvPr>
        </p:nvSpPr>
        <p:spPr/>
        <p:txBody>
          <a:bodyPr/>
          <a:lstStyle/>
          <a:p>
            <a:fld id="{1E76CAED-51DD-42AA-AB5C-1435124E1DFB}" type="slidenum">
              <a:rPr lang="en-US" smtClean="0"/>
              <a:pPr/>
              <a:t>9</a:t>
            </a:fld>
            <a:endParaRPr lang="en-US"/>
          </a:p>
        </p:txBody>
      </p:sp>
    </p:spTree>
    <p:extLst>
      <p:ext uri="{BB962C8B-B14F-4D97-AF65-F5344CB8AC3E}">
        <p14:creationId xmlns:p14="http://schemas.microsoft.com/office/powerpoint/2010/main" val="37992267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228600" indent="-228600">
              <a:buAutoNum type="arabicPeriod"/>
            </a:pPr>
            <a:r>
              <a:rPr lang="en-US" baseline="0" dirty="0" smtClean="0"/>
              <a:t>Course last year, next one this year in autumn, collecting experiences, we want it to be accredited</a:t>
            </a:r>
          </a:p>
          <a:p>
            <a:pPr marL="228600" indent="-228600">
              <a:buAutoNum type="arabicPeriod"/>
            </a:pPr>
            <a:r>
              <a:rPr lang="en-US" baseline="0" dirty="0" smtClean="0"/>
              <a:t>Individual activities of senior men are rare (mostly in merged clubs or with men)</a:t>
            </a:r>
            <a:endParaRPr lang="en-US" dirty="0"/>
          </a:p>
        </p:txBody>
      </p:sp>
      <p:sp>
        <p:nvSpPr>
          <p:cNvPr id="4" name="Zástupný symbol pro číslo snímku 3"/>
          <p:cNvSpPr>
            <a:spLocks noGrp="1"/>
          </p:cNvSpPr>
          <p:nvPr>
            <p:ph type="sldNum" sz="quarter" idx="10"/>
          </p:nvPr>
        </p:nvSpPr>
        <p:spPr/>
        <p:txBody>
          <a:bodyPr/>
          <a:lstStyle/>
          <a:p>
            <a:fld id="{1E76CAED-51DD-42AA-AB5C-1435124E1DFB}" type="slidenum">
              <a:rPr lang="en-US" smtClean="0"/>
              <a:pPr/>
              <a:t>10</a:t>
            </a:fld>
            <a:endParaRPr lang="en-US"/>
          </a:p>
        </p:txBody>
      </p:sp>
    </p:spTree>
    <p:extLst>
      <p:ext uri="{BB962C8B-B14F-4D97-AF65-F5344CB8AC3E}">
        <p14:creationId xmlns:p14="http://schemas.microsoft.com/office/powerpoint/2010/main" val="1368070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en-US"/>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en-US"/>
          </a:p>
        </p:txBody>
      </p:sp>
      <p:sp>
        <p:nvSpPr>
          <p:cNvPr id="4" name="Zástupný symbol pro datum 3"/>
          <p:cNvSpPr>
            <a:spLocks noGrp="1"/>
          </p:cNvSpPr>
          <p:nvPr>
            <p:ph type="dt" sz="half" idx="10"/>
          </p:nvPr>
        </p:nvSpPr>
        <p:spPr/>
        <p:txBody>
          <a:bodyPr/>
          <a:lstStyle/>
          <a:p>
            <a:fld id="{85041BB4-F3C9-401B-AB33-84FF2B9C9475}" type="datetime1">
              <a:rPr lang="cs-CZ" smtClean="0"/>
              <a:pPr/>
              <a:t>18.5.2015</a:t>
            </a:fld>
            <a:endParaRPr lang="en-US" dirty="0"/>
          </a:p>
        </p:txBody>
      </p:sp>
      <p:sp>
        <p:nvSpPr>
          <p:cNvPr id="5" name="Zástupný symbol pro zápatí 4"/>
          <p:cNvSpPr>
            <a:spLocks noGrp="1"/>
          </p:cNvSpPr>
          <p:nvPr>
            <p:ph type="ftr" sz="quarter" idx="11"/>
          </p:nvPr>
        </p:nvSpPr>
        <p:spPr/>
        <p:txBody>
          <a:bodyPr/>
          <a:lstStyle/>
          <a:p>
            <a:r>
              <a:rPr lang="en-US" dirty="0" smtClean="0"/>
              <a:t>MOVING Age Conference 30th April - 2nd May, Gent</a:t>
            </a:r>
            <a:endParaRPr lang="en-US" dirty="0"/>
          </a:p>
        </p:txBody>
      </p:sp>
      <p:sp>
        <p:nvSpPr>
          <p:cNvPr id="6" name="Zástupný symbol pro číslo snímku 5"/>
          <p:cNvSpPr>
            <a:spLocks noGrp="1"/>
          </p:cNvSpPr>
          <p:nvPr>
            <p:ph type="sldNum" sz="quarter" idx="12"/>
          </p:nvPr>
        </p:nvSpPr>
        <p:spPr/>
        <p:txBody>
          <a:bodyPr/>
          <a:lstStyle/>
          <a:p>
            <a:fld id="{386115EF-B2E1-4D22-8A27-BE6D81C83D0F}"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en-US"/>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p:txBody>
          <a:bodyPr/>
          <a:lstStyle/>
          <a:p>
            <a:fld id="{2AD8FC8E-8EBA-4D66-B168-0654F01DC7E8}" type="datetime1">
              <a:rPr lang="cs-CZ" smtClean="0"/>
              <a:pPr/>
              <a:t>18.5.2015</a:t>
            </a:fld>
            <a:endParaRPr lang="en-US" dirty="0"/>
          </a:p>
        </p:txBody>
      </p:sp>
      <p:sp>
        <p:nvSpPr>
          <p:cNvPr id="5" name="Zástupný symbol pro zápatí 4"/>
          <p:cNvSpPr>
            <a:spLocks noGrp="1"/>
          </p:cNvSpPr>
          <p:nvPr>
            <p:ph type="ftr" sz="quarter" idx="11"/>
          </p:nvPr>
        </p:nvSpPr>
        <p:spPr/>
        <p:txBody>
          <a:bodyPr/>
          <a:lstStyle/>
          <a:p>
            <a:r>
              <a:rPr lang="en-US" dirty="0" smtClean="0"/>
              <a:t>MOVING Age Conference 30th April - 2nd May, Gent</a:t>
            </a:r>
            <a:endParaRPr lang="en-US" dirty="0"/>
          </a:p>
        </p:txBody>
      </p:sp>
      <p:sp>
        <p:nvSpPr>
          <p:cNvPr id="6" name="Zástupný symbol pro číslo snímku 5"/>
          <p:cNvSpPr>
            <a:spLocks noGrp="1"/>
          </p:cNvSpPr>
          <p:nvPr>
            <p:ph type="sldNum" sz="quarter" idx="12"/>
          </p:nvPr>
        </p:nvSpPr>
        <p:spPr/>
        <p:txBody>
          <a:bodyPr/>
          <a:lstStyle/>
          <a:p>
            <a:fld id="{386115EF-B2E1-4D22-8A27-BE6D81C83D0F}"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en-US"/>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p:txBody>
          <a:bodyPr/>
          <a:lstStyle/>
          <a:p>
            <a:fld id="{A2AFE798-ADDB-4CB3-AFE2-DD76D9BE8EFE}" type="datetime1">
              <a:rPr lang="cs-CZ" smtClean="0"/>
              <a:pPr/>
              <a:t>18.5.2015</a:t>
            </a:fld>
            <a:endParaRPr lang="en-US" dirty="0"/>
          </a:p>
        </p:txBody>
      </p:sp>
      <p:sp>
        <p:nvSpPr>
          <p:cNvPr id="5" name="Zástupný symbol pro zápatí 4"/>
          <p:cNvSpPr>
            <a:spLocks noGrp="1"/>
          </p:cNvSpPr>
          <p:nvPr>
            <p:ph type="ftr" sz="quarter" idx="11"/>
          </p:nvPr>
        </p:nvSpPr>
        <p:spPr/>
        <p:txBody>
          <a:bodyPr/>
          <a:lstStyle/>
          <a:p>
            <a:r>
              <a:rPr lang="en-US" dirty="0" smtClean="0"/>
              <a:t>MOVING Age Conference 30th April - 2nd May, Gent</a:t>
            </a:r>
            <a:endParaRPr lang="en-US" dirty="0"/>
          </a:p>
        </p:txBody>
      </p:sp>
      <p:sp>
        <p:nvSpPr>
          <p:cNvPr id="6" name="Zástupný symbol pro číslo snímku 5"/>
          <p:cNvSpPr>
            <a:spLocks noGrp="1"/>
          </p:cNvSpPr>
          <p:nvPr>
            <p:ph type="sldNum" sz="quarter" idx="12"/>
          </p:nvPr>
        </p:nvSpPr>
        <p:spPr/>
        <p:txBody>
          <a:bodyPr/>
          <a:lstStyle/>
          <a:p>
            <a:fld id="{386115EF-B2E1-4D22-8A27-BE6D81C83D0F}"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en-US"/>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p:txBody>
          <a:bodyPr/>
          <a:lstStyle/>
          <a:p>
            <a:fld id="{EADBF4CF-1A7C-44F0-B8F9-837E264E6FCB}" type="datetime1">
              <a:rPr lang="cs-CZ" smtClean="0"/>
              <a:pPr/>
              <a:t>18.5.2015</a:t>
            </a:fld>
            <a:endParaRPr lang="en-US" dirty="0"/>
          </a:p>
        </p:txBody>
      </p:sp>
      <p:sp>
        <p:nvSpPr>
          <p:cNvPr id="5" name="Zástupný symbol pro zápatí 4"/>
          <p:cNvSpPr>
            <a:spLocks noGrp="1"/>
          </p:cNvSpPr>
          <p:nvPr>
            <p:ph type="ftr" sz="quarter" idx="11"/>
          </p:nvPr>
        </p:nvSpPr>
        <p:spPr/>
        <p:txBody>
          <a:bodyPr/>
          <a:lstStyle/>
          <a:p>
            <a:r>
              <a:rPr lang="en-US" dirty="0" smtClean="0"/>
              <a:t>MOVING Age Conference 30th April - 2nd May, Gent</a:t>
            </a:r>
            <a:endParaRPr lang="en-US" dirty="0"/>
          </a:p>
        </p:txBody>
      </p:sp>
      <p:sp>
        <p:nvSpPr>
          <p:cNvPr id="6" name="Zástupný symbol pro číslo snímku 5"/>
          <p:cNvSpPr>
            <a:spLocks noGrp="1"/>
          </p:cNvSpPr>
          <p:nvPr>
            <p:ph type="sldNum" sz="quarter" idx="12"/>
          </p:nvPr>
        </p:nvSpPr>
        <p:spPr/>
        <p:txBody>
          <a:bodyPr/>
          <a:lstStyle/>
          <a:p>
            <a:fld id="{386115EF-B2E1-4D22-8A27-BE6D81C83D0F}"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en-US"/>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p>
            <a:fld id="{DA3317EA-856A-4989-B89D-437000578D92}" type="datetime1">
              <a:rPr lang="cs-CZ" smtClean="0"/>
              <a:pPr/>
              <a:t>18.5.2015</a:t>
            </a:fld>
            <a:endParaRPr lang="en-US" dirty="0"/>
          </a:p>
        </p:txBody>
      </p:sp>
      <p:sp>
        <p:nvSpPr>
          <p:cNvPr id="5" name="Zástupný symbol pro zápatí 4"/>
          <p:cNvSpPr>
            <a:spLocks noGrp="1"/>
          </p:cNvSpPr>
          <p:nvPr>
            <p:ph type="ftr" sz="quarter" idx="11"/>
          </p:nvPr>
        </p:nvSpPr>
        <p:spPr/>
        <p:txBody>
          <a:bodyPr/>
          <a:lstStyle/>
          <a:p>
            <a:r>
              <a:rPr lang="en-US" dirty="0" smtClean="0"/>
              <a:t>MOVING Age Conference 30th April - 2nd May, Gent</a:t>
            </a:r>
            <a:endParaRPr lang="en-US" dirty="0"/>
          </a:p>
        </p:txBody>
      </p:sp>
      <p:sp>
        <p:nvSpPr>
          <p:cNvPr id="6" name="Zástupný symbol pro číslo snímku 5"/>
          <p:cNvSpPr>
            <a:spLocks noGrp="1"/>
          </p:cNvSpPr>
          <p:nvPr>
            <p:ph type="sldNum" sz="quarter" idx="12"/>
          </p:nvPr>
        </p:nvSpPr>
        <p:spPr/>
        <p:txBody>
          <a:bodyPr/>
          <a:lstStyle/>
          <a:p>
            <a:fld id="{386115EF-B2E1-4D22-8A27-BE6D81C83D0F}"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en-US"/>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datum 4"/>
          <p:cNvSpPr>
            <a:spLocks noGrp="1"/>
          </p:cNvSpPr>
          <p:nvPr>
            <p:ph type="dt" sz="half" idx="10"/>
          </p:nvPr>
        </p:nvSpPr>
        <p:spPr/>
        <p:txBody>
          <a:bodyPr/>
          <a:lstStyle/>
          <a:p>
            <a:fld id="{510D4769-05C0-4CEE-8283-832E6F8EDF37}" type="datetime1">
              <a:rPr lang="cs-CZ" smtClean="0"/>
              <a:pPr/>
              <a:t>18.5.2015</a:t>
            </a:fld>
            <a:endParaRPr lang="en-US" dirty="0"/>
          </a:p>
        </p:txBody>
      </p:sp>
      <p:sp>
        <p:nvSpPr>
          <p:cNvPr id="6" name="Zástupný symbol pro zápatí 5"/>
          <p:cNvSpPr>
            <a:spLocks noGrp="1"/>
          </p:cNvSpPr>
          <p:nvPr>
            <p:ph type="ftr" sz="quarter" idx="11"/>
          </p:nvPr>
        </p:nvSpPr>
        <p:spPr/>
        <p:txBody>
          <a:bodyPr/>
          <a:lstStyle/>
          <a:p>
            <a:r>
              <a:rPr lang="en-US" dirty="0" smtClean="0"/>
              <a:t>MOVING Age Conference 30th April - 2nd May, Gent</a:t>
            </a:r>
            <a:endParaRPr lang="en-US" dirty="0"/>
          </a:p>
        </p:txBody>
      </p:sp>
      <p:sp>
        <p:nvSpPr>
          <p:cNvPr id="7" name="Zástupný symbol pro číslo snímku 6"/>
          <p:cNvSpPr>
            <a:spLocks noGrp="1"/>
          </p:cNvSpPr>
          <p:nvPr>
            <p:ph type="sldNum" sz="quarter" idx="12"/>
          </p:nvPr>
        </p:nvSpPr>
        <p:spPr/>
        <p:txBody>
          <a:bodyPr/>
          <a:lstStyle/>
          <a:p>
            <a:fld id="{386115EF-B2E1-4D22-8A27-BE6D81C83D0F}"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en-US"/>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7" name="Zástupný symbol pro datum 6"/>
          <p:cNvSpPr>
            <a:spLocks noGrp="1"/>
          </p:cNvSpPr>
          <p:nvPr>
            <p:ph type="dt" sz="half" idx="10"/>
          </p:nvPr>
        </p:nvSpPr>
        <p:spPr/>
        <p:txBody>
          <a:bodyPr/>
          <a:lstStyle/>
          <a:p>
            <a:fld id="{4DDA8353-D2D3-42A1-8E40-A0A10C408FB8}" type="datetime1">
              <a:rPr lang="cs-CZ" smtClean="0"/>
              <a:pPr/>
              <a:t>18.5.2015</a:t>
            </a:fld>
            <a:endParaRPr lang="en-US" dirty="0"/>
          </a:p>
        </p:txBody>
      </p:sp>
      <p:sp>
        <p:nvSpPr>
          <p:cNvPr id="8" name="Zástupný symbol pro zápatí 7"/>
          <p:cNvSpPr>
            <a:spLocks noGrp="1"/>
          </p:cNvSpPr>
          <p:nvPr>
            <p:ph type="ftr" sz="quarter" idx="11"/>
          </p:nvPr>
        </p:nvSpPr>
        <p:spPr/>
        <p:txBody>
          <a:bodyPr/>
          <a:lstStyle/>
          <a:p>
            <a:r>
              <a:rPr lang="en-US" dirty="0" smtClean="0"/>
              <a:t>MOVING Age Conference 30th April - 2nd May, Gent</a:t>
            </a:r>
            <a:endParaRPr lang="en-US" dirty="0"/>
          </a:p>
        </p:txBody>
      </p:sp>
      <p:sp>
        <p:nvSpPr>
          <p:cNvPr id="9" name="Zástupný symbol pro číslo snímku 8"/>
          <p:cNvSpPr>
            <a:spLocks noGrp="1"/>
          </p:cNvSpPr>
          <p:nvPr>
            <p:ph type="sldNum" sz="quarter" idx="12"/>
          </p:nvPr>
        </p:nvSpPr>
        <p:spPr/>
        <p:txBody>
          <a:bodyPr/>
          <a:lstStyle/>
          <a:p>
            <a:fld id="{386115EF-B2E1-4D22-8A27-BE6D81C83D0F}"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en-US"/>
          </a:p>
        </p:txBody>
      </p:sp>
      <p:sp>
        <p:nvSpPr>
          <p:cNvPr id="3" name="Zástupný symbol pro datum 2"/>
          <p:cNvSpPr>
            <a:spLocks noGrp="1"/>
          </p:cNvSpPr>
          <p:nvPr>
            <p:ph type="dt" sz="half" idx="10"/>
          </p:nvPr>
        </p:nvSpPr>
        <p:spPr/>
        <p:txBody>
          <a:bodyPr/>
          <a:lstStyle/>
          <a:p>
            <a:fld id="{EB2D54FC-4A3B-4D59-8E56-913B9FA12095}" type="datetime1">
              <a:rPr lang="cs-CZ" smtClean="0"/>
              <a:pPr/>
              <a:t>18.5.2015</a:t>
            </a:fld>
            <a:endParaRPr lang="en-US" dirty="0"/>
          </a:p>
        </p:txBody>
      </p:sp>
      <p:sp>
        <p:nvSpPr>
          <p:cNvPr id="4" name="Zástupný symbol pro zápatí 3"/>
          <p:cNvSpPr>
            <a:spLocks noGrp="1"/>
          </p:cNvSpPr>
          <p:nvPr>
            <p:ph type="ftr" sz="quarter" idx="11"/>
          </p:nvPr>
        </p:nvSpPr>
        <p:spPr/>
        <p:txBody>
          <a:bodyPr/>
          <a:lstStyle/>
          <a:p>
            <a:r>
              <a:rPr lang="en-US" dirty="0" smtClean="0"/>
              <a:t>MOVING Age Conference 30th April - 2nd May, Gent</a:t>
            </a:r>
            <a:endParaRPr lang="en-US" dirty="0"/>
          </a:p>
        </p:txBody>
      </p:sp>
      <p:sp>
        <p:nvSpPr>
          <p:cNvPr id="5" name="Zástupný symbol pro číslo snímku 4"/>
          <p:cNvSpPr>
            <a:spLocks noGrp="1"/>
          </p:cNvSpPr>
          <p:nvPr>
            <p:ph type="sldNum" sz="quarter" idx="12"/>
          </p:nvPr>
        </p:nvSpPr>
        <p:spPr/>
        <p:txBody>
          <a:bodyPr/>
          <a:lstStyle/>
          <a:p>
            <a:fld id="{386115EF-B2E1-4D22-8A27-BE6D81C83D0F}"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10DC4BBF-47A5-4827-9DD8-F405B6389F90}" type="datetime1">
              <a:rPr lang="cs-CZ" smtClean="0"/>
              <a:pPr/>
              <a:t>18.5.2015</a:t>
            </a:fld>
            <a:endParaRPr lang="en-US" dirty="0"/>
          </a:p>
        </p:txBody>
      </p:sp>
      <p:sp>
        <p:nvSpPr>
          <p:cNvPr id="3" name="Zástupný symbol pro zápatí 2"/>
          <p:cNvSpPr>
            <a:spLocks noGrp="1"/>
          </p:cNvSpPr>
          <p:nvPr>
            <p:ph type="ftr" sz="quarter" idx="11"/>
          </p:nvPr>
        </p:nvSpPr>
        <p:spPr/>
        <p:txBody>
          <a:bodyPr/>
          <a:lstStyle/>
          <a:p>
            <a:r>
              <a:rPr lang="en-US" dirty="0" smtClean="0"/>
              <a:t>MOVING Age Conference 30th April - 2nd May, Gent</a:t>
            </a:r>
            <a:endParaRPr lang="en-US" dirty="0"/>
          </a:p>
        </p:txBody>
      </p:sp>
      <p:sp>
        <p:nvSpPr>
          <p:cNvPr id="4" name="Zástupný symbol pro číslo snímku 3"/>
          <p:cNvSpPr>
            <a:spLocks noGrp="1"/>
          </p:cNvSpPr>
          <p:nvPr>
            <p:ph type="sldNum" sz="quarter" idx="12"/>
          </p:nvPr>
        </p:nvSpPr>
        <p:spPr/>
        <p:txBody>
          <a:bodyPr/>
          <a:lstStyle/>
          <a:p>
            <a:fld id="{386115EF-B2E1-4D22-8A27-BE6D81C83D0F}"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en-US"/>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3CF61BAF-5E10-4705-B601-22A992AC6EB0}" type="datetime1">
              <a:rPr lang="cs-CZ" smtClean="0"/>
              <a:pPr/>
              <a:t>18.5.2015</a:t>
            </a:fld>
            <a:endParaRPr lang="en-US" dirty="0"/>
          </a:p>
        </p:txBody>
      </p:sp>
      <p:sp>
        <p:nvSpPr>
          <p:cNvPr id="6" name="Zástupný symbol pro zápatí 5"/>
          <p:cNvSpPr>
            <a:spLocks noGrp="1"/>
          </p:cNvSpPr>
          <p:nvPr>
            <p:ph type="ftr" sz="quarter" idx="11"/>
          </p:nvPr>
        </p:nvSpPr>
        <p:spPr/>
        <p:txBody>
          <a:bodyPr/>
          <a:lstStyle/>
          <a:p>
            <a:r>
              <a:rPr lang="en-US" dirty="0" smtClean="0"/>
              <a:t>MOVING Age Conference 30th April - 2nd May, Gent</a:t>
            </a:r>
            <a:endParaRPr lang="en-US" dirty="0"/>
          </a:p>
        </p:txBody>
      </p:sp>
      <p:sp>
        <p:nvSpPr>
          <p:cNvPr id="7" name="Zástupný symbol pro číslo snímku 6"/>
          <p:cNvSpPr>
            <a:spLocks noGrp="1"/>
          </p:cNvSpPr>
          <p:nvPr>
            <p:ph type="sldNum" sz="quarter" idx="12"/>
          </p:nvPr>
        </p:nvSpPr>
        <p:spPr/>
        <p:txBody>
          <a:bodyPr/>
          <a:lstStyle/>
          <a:p>
            <a:fld id="{386115EF-B2E1-4D22-8A27-BE6D81C83D0F}"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en-US"/>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49298477-9410-4059-8D05-4EF943F53C30}" type="datetime1">
              <a:rPr lang="cs-CZ" smtClean="0"/>
              <a:pPr/>
              <a:t>18.5.2015</a:t>
            </a:fld>
            <a:endParaRPr lang="en-US" dirty="0"/>
          </a:p>
        </p:txBody>
      </p:sp>
      <p:sp>
        <p:nvSpPr>
          <p:cNvPr id="6" name="Zástupný symbol pro zápatí 5"/>
          <p:cNvSpPr>
            <a:spLocks noGrp="1"/>
          </p:cNvSpPr>
          <p:nvPr>
            <p:ph type="ftr" sz="quarter" idx="11"/>
          </p:nvPr>
        </p:nvSpPr>
        <p:spPr/>
        <p:txBody>
          <a:bodyPr/>
          <a:lstStyle/>
          <a:p>
            <a:r>
              <a:rPr lang="en-US" dirty="0" smtClean="0"/>
              <a:t>MOVING Age Conference 30th April - 2nd May, Gent</a:t>
            </a:r>
            <a:endParaRPr lang="en-US" dirty="0"/>
          </a:p>
        </p:txBody>
      </p:sp>
      <p:sp>
        <p:nvSpPr>
          <p:cNvPr id="7" name="Zástupný symbol pro číslo snímku 6"/>
          <p:cNvSpPr>
            <a:spLocks noGrp="1"/>
          </p:cNvSpPr>
          <p:nvPr>
            <p:ph type="sldNum" sz="quarter" idx="12"/>
          </p:nvPr>
        </p:nvSpPr>
        <p:spPr/>
        <p:txBody>
          <a:bodyPr/>
          <a:lstStyle/>
          <a:p>
            <a:fld id="{386115EF-B2E1-4D22-8A27-BE6D81C83D0F}"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Klepnutím lze upravit styl předlohy nadpisů.</a:t>
            </a:r>
            <a:endParaRPr lang="en-US"/>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4D52E-C5CE-4DAC-82AB-ED73D0492E92}" type="datetime1">
              <a:rPr lang="cs-CZ" smtClean="0"/>
              <a:pPr/>
              <a:t>18.5.2015</a:t>
            </a:fld>
            <a:endParaRPr lang="en-US" dirty="0"/>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MOVING Age Conference 30th April - 2nd May, Gent</a:t>
            </a:r>
            <a:endParaRPr lang="en-US" dirty="0"/>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6115EF-B2E1-4D22-8A27-BE6D81C83D0F}"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1.e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1.emf"/><Relationship Id="rId4" Type="http://schemas.openxmlformats.org/officeDocument/2006/relationships/oleObject" Target="../embeddings/oleObject8.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1.emf"/><Relationship Id="rId4" Type="http://schemas.openxmlformats.org/officeDocument/2006/relationships/oleObject" Target="../embeddings/oleObject9.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image" Target="../media/image1.emf"/><Relationship Id="rId4" Type="http://schemas.openxmlformats.org/officeDocument/2006/relationships/oleObject" Target="../embeddings/oleObject10.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1.emf"/><Relationship Id="rId4" Type="http://schemas.openxmlformats.org/officeDocument/2006/relationships/oleObject" Target="../embeddings/oleObject11.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mlDrawing" Target="../drawings/vmlDrawing12.vml"/><Relationship Id="rId5" Type="http://schemas.openxmlformats.org/officeDocument/2006/relationships/image" Target="../media/image1.emf"/><Relationship Id="rId4" Type="http://schemas.openxmlformats.org/officeDocument/2006/relationships/oleObject" Target="../embeddings/oleObject12.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13.vml"/><Relationship Id="rId5" Type="http://schemas.openxmlformats.org/officeDocument/2006/relationships/image" Target="../media/image1.emf"/><Relationship Id="rId4" Type="http://schemas.openxmlformats.org/officeDocument/2006/relationships/oleObject" Target="../embeddings/oleObject13.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14.vml"/><Relationship Id="rId5" Type="http://schemas.openxmlformats.org/officeDocument/2006/relationships/image" Target="../media/image1.emf"/><Relationship Id="rId4" Type="http://schemas.openxmlformats.org/officeDocument/2006/relationships/oleObject" Target="../embeddings/oleObject14.bin"/></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mlDrawing" Target="../drawings/vmlDrawing15.vml"/><Relationship Id="rId5" Type="http://schemas.openxmlformats.org/officeDocument/2006/relationships/image" Target="../media/image1.emf"/><Relationship Id="rId4" Type="http://schemas.openxmlformats.org/officeDocument/2006/relationships/oleObject" Target="../embeddings/oleObject15.bin"/></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emf"/><Relationship Id="rId4" Type="http://schemas.openxmlformats.org/officeDocument/2006/relationships/oleObject" Target="../embeddings/oleObject2.bin"/></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1.emf"/><Relationship Id="rId4" Type="http://schemas.openxmlformats.org/officeDocument/2006/relationships/oleObject" Target="../embeddings/oleObject3.bin"/></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vmlDrawing" Target="../drawings/vmlDrawing4.vml"/><Relationship Id="rId5" Type="http://schemas.openxmlformats.org/officeDocument/2006/relationships/image" Target="../media/image1.emf"/><Relationship Id="rId4" Type="http://schemas.openxmlformats.org/officeDocument/2006/relationships/oleObject" Target="../embeddings/oleObject4.bin"/></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1.emf"/><Relationship Id="rId4" Type="http://schemas.openxmlformats.org/officeDocument/2006/relationships/oleObject" Target="../embeddings/oleObject5.bin"/></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1.emf"/><Relationship Id="rId4" Type="http://schemas.openxmlformats.org/officeDocument/2006/relationships/oleObject" Target="../embeddings/oleObject6.bin"/></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1.emf"/><Relationship Id="rId4" Type="http://schemas.openxmlformats.org/officeDocument/2006/relationships/oleObject" Target="../embeddings/oleObject7.bin"/></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schemeClr>
            </a:gs>
            <a:gs pos="100000">
              <a:srgbClr val="D1C39F"/>
            </a:gs>
          </a:gsLst>
          <a:lin ang="5400000" scaled="0"/>
        </a:gradFill>
        <a:effectLst/>
      </p:bgPr>
    </p:bg>
    <p:spTree>
      <p:nvGrpSpPr>
        <p:cNvPr id="1" name=""/>
        <p:cNvGrpSpPr/>
        <p:nvPr/>
      </p:nvGrpSpPr>
      <p:grpSpPr>
        <a:xfrm>
          <a:off x="0" y="0"/>
          <a:ext cx="0" cy="0"/>
          <a:chOff x="0" y="0"/>
          <a:chExt cx="0" cy="0"/>
        </a:xfrm>
      </p:grpSpPr>
      <p:sp>
        <p:nvSpPr>
          <p:cNvPr id="5" name="Nadpis 4"/>
          <p:cNvSpPr>
            <a:spLocks noGrp="1"/>
          </p:cNvSpPr>
          <p:nvPr>
            <p:ph type="ctrTitle"/>
          </p:nvPr>
        </p:nvSpPr>
        <p:spPr>
          <a:xfrm>
            <a:off x="714348" y="1785926"/>
            <a:ext cx="7772400" cy="1285884"/>
          </a:xfrm>
        </p:spPr>
        <p:txBody>
          <a:bodyPr/>
          <a:lstStyle/>
          <a:p>
            <a:r>
              <a:rPr lang="en-US" dirty="0" smtClean="0">
                <a:solidFill>
                  <a:schemeClr val="bg1"/>
                </a:solidFill>
                <a:effectLst>
                  <a:outerShdw blurRad="38100" dist="38100" dir="2700000" algn="tl">
                    <a:srgbClr val="000000">
                      <a:alpha val="43137"/>
                    </a:srgbClr>
                  </a:outerShdw>
                </a:effectLst>
              </a:rPr>
              <a:t>Czech </a:t>
            </a:r>
            <a:r>
              <a:rPr lang="en-US" dirty="0" err="1" smtClean="0">
                <a:solidFill>
                  <a:schemeClr val="bg1"/>
                </a:solidFill>
                <a:effectLst>
                  <a:outerShdw blurRad="38100" dist="38100" dir="2700000" algn="tl">
                    <a:srgbClr val="000000">
                      <a:alpha val="43137"/>
                    </a:srgbClr>
                  </a:outerShdw>
                </a:effectLst>
              </a:rPr>
              <a:t>Sokol</a:t>
            </a:r>
            <a:r>
              <a:rPr lang="en-US" dirty="0" smtClean="0">
                <a:solidFill>
                  <a:schemeClr val="bg1"/>
                </a:solidFill>
                <a:effectLst>
                  <a:outerShdw blurRad="38100" dist="38100" dir="2700000" algn="tl">
                    <a:srgbClr val="000000">
                      <a:alpha val="43137"/>
                    </a:srgbClr>
                  </a:outerShdw>
                </a:effectLst>
              </a:rPr>
              <a:t> Organization</a:t>
            </a:r>
            <a:endParaRPr lang="en-US" dirty="0">
              <a:solidFill>
                <a:schemeClr val="bg1"/>
              </a:solidFill>
              <a:effectLst>
                <a:outerShdw blurRad="38100" dist="38100" dir="2700000" algn="tl">
                  <a:srgbClr val="000000">
                    <a:alpha val="43137"/>
                  </a:srgbClr>
                </a:outerShdw>
              </a:effectLst>
            </a:endParaRPr>
          </a:p>
        </p:txBody>
      </p:sp>
      <p:sp>
        <p:nvSpPr>
          <p:cNvPr id="7" name="Podnadpis 6"/>
          <p:cNvSpPr>
            <a:spLocks noGrp="1"/>
          </p:cNvSpPr>
          <p:nvPr>
            <p:ph type="subTitle" idx="1"/>
          </p:nvPr>
        </p:nvSpPr>
        <p:spPr>
          <a:xfrm>
            <a:off x="1428728" y="3500438"/>
            <a:ext cx="6400800" cy="1752600"/>
          </a:xfrm>
        </p:spPr>
        <p:txBody>
          <a:bodyPr>
            <a:normAutofit fontScale="92500" lnSpcReduction="20000"/>
          </a:bodyPr>
          <a:lstStyle/>
          <a:p>
            <a:r>
              <a:rPr lang="en-US" dirty="0" smtClean="0">
                <a:solidFill>
                  <a:schemeClr val="tx2">
                    <a:lumMod val="50000"/>
                  </a:schemeClr>
                </a:solidFill>
                <a:effectLst>
                  <a:outerShdw blurRad="38100" dist="38100" dir="2700000" algn="tl">
                    <a:srgbClr val="000000">
                      <a:alpha val="43137"/>
                    </a:srgbClr>
                  </a:outerShdw>
                </a:effectLst>
                <a:latin typeface="+mj-lt"/>
              </a:rPr>
              <a:t>Developing the competences of instructors delivering physical activity programs for elderly</a:t>
            </a:r>
          </a:p>
          <a:p>
            <a:r>
              <a:rPr lang="en-US" dirty="0" smtClean="0">
                <a:solidFill>
                  <a:schemeClr val="tx2">
                    <a:lumMod val="50000"/>
                  </a:schemeClr>
                </a:solidFill>
                <a:effectLst>
                  <a:outerShdw blurRad="38100" dist="38100" dir="2700000" algn="tl">
                    <a:srgbClr val="000000">
                      <a:alpha val="43137"/>
                    </a:srgbClr>
                  </a:outerShdw>
                </a:effectLst>
                <a:latin typeface="+mj-lt"/>
              </a:rPr>
              <a:t>people</a:t>
            </a:r>
            <a:r>
              <a:rPr lang="en-US" dirty="0" smtClean="0">
                <a:solidFill>
                  <a:schemeClr val="tx2">
                    <a:lumMod val="50000"/>
                  </a:schemeClr>
                </a:solidFill>
                <a:latin typeface="+mj-lt"/>
              </a:rPr>
              <a:t>.</a:t>
            </a:r>
            <a:endParaRPr lang="en-US" dirty="0">
              <a:solidFill>
                <a:schemeClr val="tx2">
                  <a:lumMod val="50000"/>
                </a:schemeClr>
              </a:solidFill>
              <a:latin typeface="+mj-lt"/>
            </a:endParaRPr>
          </a:p>
        </p:txBody>
      </p:sp>
      <p:sp>
        <p:nvSpPr>
          <p:cNvPr id="12" name="Zástupný symbol pro zápatí 11"/>
          <p:cNvSpPr>
            <a:spLocks noGrp="1"/>
          </p:cNvSpPr>
          <p:nvPr>
            <p:ph type="ftr" sz="quarter" idx="11"/>
          </p:nvPr>
        </p:nvSpPr>
        <p:spPr>
          <a:xfrm>
            <a:off x="2428860" y="6215082"/>
            <a:ext cx="4357718" cy="506393"/>
          </a:xfrm>
        </p:spPr>
        <p:txBody>
          <a:bodyPr/>
          <a:lstStyle/>
          <a:p>
            <a:r>
              <a:rPr lang="en-US" dirty="0" smtClean="0">
                <a:solidFill>
                  <a:schemeClr val="tx2">
                    <a:lumMod val="50000"/>
                  </a:schemeClr>
                </a:solidFill>
              </a:rPr>
              <a:t>MOVING Age Conference</a:t>
            </a:r>
            <a:r>
              <a:rPr lang="cs-CZ" dirty="0" smtClean="0">
                <a:solidFill>
                  <a:schemeClr val="tx2">
                    <a:lumMod val="50000"/>
                  </a:schemeClr>
                </a:solidFill>
              </a:rPr>
              <a:t>, </a:t>
            </a:r>
            <a:r>
              <a:rPr lang="en-US" dirty="0" smtClean="0">
                <a:solidFill>
                  <a:schemeClr val="tx2">
                    <a:lumMod val="50000"/>
                  </a:schemeClr>
                </a:solidFill>
              </a:rPr>
              <a:t>30th April - 2nd May, Gent</a:t>
            </a:r>
            <a:endParaRPr lang="en-US" dirty="0">
              <a:solidFill>
                <a:schemeClr val="tx2">
                  <a:lumMod val="50000"/>
                </a:schemeClr>
              </a:solidFill>
            </a:endParaRPr>
          </a:p>
        </p:txBody>
      </p:sp>
      <p:sp>
        <p:nvSpPr>
          <p:cNvPr id="1536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5361" name="Object 1"/>
          <p:cNvGraphicFramePr>
            <a:graphicFrameLocks noChangeAspect="1"/>
          </p:cNvGraphicFramePr>
          <p:nvPr/>
        </p:nvGraphicFramePr>
        <p:xfrm>
          <a:off x="4000496" y="571480"/>
          <a:ext cx="1138242" cy="1138242"/>
        </p:xfrm>
        <a:graphic>
          <a:graphicData uri="http://schemas.openxmlformats.org/presentationml/2006/ole">
            <mc:AlternateContent xmlns:mc="http://schemas.openxmlformats.org/markup-compatibility/2006">
              <mc:Choice xmlns:v="urn:schemas-microsoft-com:vml" Requires="v">
                <p:oleObj spid="_x0000_s15380" r:id="rId4" imgW="1192680" imgH="1200960" progId="">
                  <p:embed/>
                </p:oleObj>
              </mc:Choice>
              <mc:Fallback>
                <p:oleObj r:id="rId4" imgW="1192680" imgH="1200960" progId="">
                  <p:embed/>
                  <p:pic>
                    <p:nvPicPr>
                      <p:cNvPr id="0"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0496" y="571480"/>
                        <a:ext cx="1138242" cy="113824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alpha val="77000"/>
              </a:schemeClr>
            </a:gs>
            <a:gs pos="100000">
              <a:srgbClr val="D1C39F"/>
            </a:gs>
          </a:gsLst>
          <a:lin ang="5400000" scaled="0"/>
        </a:gradFill>
        <a:effectLst/>
      </p:bgPr>
    </p:bg>
    <p:spTree>
      <p:nvGrpSpPr>
        <p:cNvPr id="1" name=""/>
        <p:cNvGrpSpPr/>
        <p:nvPr/>
      </p:nvGrpSpPr>
      <p:grpSpPr>
        <a:xfrm>
          <a:off x="0" y="0"/>
          <a:ext cx="0" cy="0"/>
          <a:chOff x="0" y="0"/>
          <a:chExt cx="0" cy="0"/>
        </a:xfrm>
      </p:grpSpPr>
      <p:sp>
        <p:nvSpPr>
          <p:cNvPr id="4" name="Nadpis 3"/>
          <p:cNvSpPr>
            <a:spLocks noGrp="1"/>
          </p:cNvSpPr>
          <p:nvPr>
            <p:ph type="title"/>
          </p:nvPr>
        </p:nvSpPr>
        <p:spPr>
          <a:xfrm>
            <a:off x="357158" y="214290"/>
            <a:ext cx="8607330" cy="928694"/>
          </a:xfrm>
          <a:solidFill>
            <a:schemeClr val="tx2">
              <a:lumMod val="75000"/>
            </a:schemeClr>
          </a:solidFill>
          <a:ln w="19050">
            <a:noFill/>
          </a:ln>
          <a:effectLst/>
          <a:scene3d>
            <a:camera prst="orthographicFront">
              <a:rot lat="0" lon="0" rev="0"/>
            </a:camera>
            <a:lightRig rig="chilly" dir="t">
              <a:rot lat="0" lon="0" rev="18480000"/>
            </a:lightRig>
          </a:scene3d>
          <a:sp3d prstMaterial="clear">
            <a:bevelT h="63500"/>
          </a:sp3d>
        </p:spPr>
        <p:txBody>
          <a:bodyPr>
            <a:normAutofit fontScale="90000"/>
          </a:bodyPr>
          <a:lstStyle/>
          <a:p>
            <a:pPr algn="l"/>
            <a:r>
              <a:rPr lang="en-US" sz="2800" dirty="0" smtClean="0">
                <a:effectLst>
                  <a:outerShdw blurRad="38100" dist="38100" dir="2700000" algn="tl">
                    <a:srgbClr val="000000">
                      <a:alpha val="43137"/>
                    </a:srgbClr>
                  </a:outerShdw>
                </a:effectLst>
              </a:rPr>
              <a:t>           </a:t>
            </a:r>
            <a:r>
              <a:rPr lang="en-US" sz="2200" b="1" dirty="0" smtClean="0">
                <a:solidFill>
                  <a:schemeClr val="bg1"/>
                </a:solidFill>
                <a:effectLst>
                  <a:outerShdw blurRad="38100" dist="38100" dir="2700000" algn="tl">
                    <a:srgbClr val="000000">
                      <a:alpha val="43137"/>
                    </a:srgbClr>
                  </a:outerShdw>
                </a:effectLst>
              </a:rPr>
              <a:t>Czech </a:t>
            </a:r>
            <a:r>
              <a:rPr lang="en-US" sz="2200" b="1" dirty="0" err="1" smtClean="0">
                <a:solidFill>
                  <a:schemeClr val="bg1"/>
                </a:solidFill>
                <a:effectLst>
                  <a:outerShdw blurRad="38100" dist="38100" dir="2700000" algn="tl">
                    <a:srgbClr val="000000">
                      <a:alpha val="43137"/>
                    </a:srgbClr>
                  </a:outerShdw>
                </a:effectLst>
              </a:rPr>
              <a:t>Sokol</a:t>
            </a:r>
            <a:r>
              <a:rPr lang="en-US" sz="2200" b="1" dirty="0" smtClean="0">
                <a:solidFill>
                  <a:schemeClr val="bg1"/>
                </a:solidFill>
                <a:effectLst>
                  <a:outerShdw blurRad="38100" dist="38100" dir="2700000" algn="tl">
                    <a:srgbClr val="000000">
                      <a:alpha val="43137"/>
                    </a:srgbClr>
                  </a:outerShdw>
                </a:effectLst>
              </a:rPr>
              <a:t> Organization</a:t>
            </a:r>
            <a:br>
              <a:rPr lang="en-US" sz="2200" b="1" dirty="0" smtClean="0">
                <a:solidFill>
                  <a:schemeClr val="bg1"/>
                </a:solidFill>
                <a:effectLst>
                  <a:outerShdw blurRad="38100" dist="38100" dir="2700000" algn="tl">
                    <a:srgbClr val="000000">
                      <a:alpha val="43137"/>
                    </a:srgbClr>
                  </a:outerShdw>
                </a:effectLst>
              </a:rPr>
            </a:br>
            <a:r>
              <a:rPr lang="en-US" sz="2800" dirty="0" smtClean="0">
                <a:solidFill>
                  <a:schemeClr val="bg1"/>
                </a:solidFill>
              </a:rPr>
              <a:t>           </a:t>
            </a:r>
            <a:r>
              <a:rPr lang="en-US" sz="1200" b="1" dirty="0" smtClean="0">
                <a:solidFill>
                  <a:schemeClr val="bg1"/>
                </a:solidFill>
                <a:effectLst>
                  <a:outerShdw blurRad="38100" dist="38100" dir="2700000" algn="tl">
                    <a:srgbClr val="000000">
                      <a:alpha val="43137"/>
                    </a:srgbClr>
                  </a:outerShdw>
                </a:effectLst>
              </a:rPr>
              <a:t>Developing the competences of instructors delivering physical activity programs for elderly people.</a:t>
            </a:r>
            <a:endParaRPr lang="en-US" sz="1200" b="1" dirty="0">
              <a:solidFill>
                <a:schemeClr val="bg1"/>
              </a:solidFill>
              <a:effectLst>
                <a:outerShdw blurRad="38100" dist="38100" dir="2700000" algn="tl">
                  <a:srgbClr val="000000">
                    <a:alpha val="43137"/>
                  </a:srgbClr>
                </a:outerShdw>
              </a:effectLst>
            </a:endParaRPr>
          </a:p>
        </p:txBody>
      </p:sp>
      <p:sp>
        <p:nvSpPr>
          <p:cNvPr id="10" name="Zástupný symbol pro obsah 9"/>
          <p:cNvSpPr>
            <a:spLocks noGrp="1"/>
          </p:cNvSpPr>
          <p:nvPr>
            <p:ph idx="1"/>
          </p:nvPr>
        </p:nvSpPr>
        <p:spPr>
          <a:xfrm>
            <a:off x="457200" y="1785926"/>
            <a:ext cx="8329642" cy="4643470"/>
          </a:xfrm>
        </p:spPr>
        <p:txBody>
          <a:bodyPr>
            <a:noAutofit/>
          </a:bodyPr>
          <a:lstStyle/>
          <a:p>
            <a:pPr marL="0" indent="20638">
              <a:buNone/>
            </a:pPr>
            <a:r>
              <a:rPr lang="en-US" sz="1400" b="1" dirty="0" smtClean="0">
                <a:solidFill>
                  <a:schemeClr val="tx2">
                    <a:lumMod val="50000"/>
                  </a:schemeClr>
                </a:solidFill>
                <a:latin typeface="+mj-lt"/>
              </a:rPr>
              <a:t>Education of Instructors of Seniors until 2014</a:t>
            </a:r>
          </a:p>
          <a:p>
            <a:pPr marL="85725" indent="185738">
              <a:buFont typeface="Wingdings" pitchFamily="2" charset="2"/>
              <a:buChar char="§"/>
            </a:pPr>
            <a:r>
              <a:rPr lang="en-US" sz="1400" dirty="0" smtClean="0">
                <a:solidFill>
                  <a:schemeClr val="tx2">
                    <a:lumMod val="50000"/>
                  </a:schemeClr>
                </a:solidFill>
              </a:rPr>
              <a:t>Specialization: </a:t>
            </a:r>
            <a:r>
              <a:rPr lang="en-US" sz="1400" b="1" dirty="0" smtClean="0">
                <a:solidFill>
                  <a:schemeClr val="tx2">
                    <a:lumMod val="50000"/>
                  </a:schemeClr>
                </a:solidFill>
              </a:rPr>
              <a:t>Instructors of Health Enhancing Ph. Activities</a:t>
            </a:r>
            <a:r>
              <a:rPr lang="en-US" sz="1400" dirty="0" smtClean="0">
                <a:solidFill>
                  <a:schemeClr val="tx2">
                    <a:lumMod val="50000"/>
                  </a:schemeClr>
                </a:solidFill>
              </a:rPr>
              <a:t> (Exercises)</a:t>
            </a:r>
          </a:p>
          <a:p>
            <a:pPr marL="271463" indent="185738">
              <a:buFont typeface="Book Antiqua" pitchFamily="18" charset="0"/>
              <a:buChar char="-"/>
            </a:pPr>
            <a:r>
              <a:rPr lang="en-US" sz="1400" dirty="0" smtClean="0">
                <a:solidFill>
                  <a:schemeClr val="tx2">
                    <a:lumMod val="50000"/>
                  </a:schemeClr>
                </a:solidFill>
              </a:rPr>
              <a:t>most of them work with elderly people</a:t>
            </a:r>
          </a:p>
          <a:p>
            <a:pPr marL="85725" indent="185738">
              <a:buFont typeface="Wingdings" pitchFamily="2" charset="2"/>
              <a:buChar char="§"/>
            </a:pPr>
            <a:r>
              <a:rPr lang="en-US" sz="1400" dirty="0" smtClean="0">
                <a:solidFill>
                  <a:schemeClr val="tx2">
                    <a:lumMod val="50000"/>
                  </a:schemeClr>
                </a:solidFill>
              </a:rPr>
              <a:t>Specialization: </a:t>
            </a:r>
            <a:r>
              <a:rPr lang="en-US" sz="1400" b="1" dirty="0" smtClean="0">
                <a:solidFill>
                  <a:schemeClr val="tx2">
                    <a:lumMod val="50000"/>
                  </a:schemeClr>
                </a:solidFill>
              </a:rPr>
              <a:t>Instructor of Sport for All +</a:t>
            </a:r>
            <a:r>
              <a:rPr lang="en-US" sz="1400" dirty="0" smtClean="0">
                <a:solidFill>
                  <a:schemeClr val="tx2">
                    <a:lumMod val="50000"/>
                  </a:schemeClr>
                </a:solidFill>
              </a:rPr>
              <a:t> </a:t>
            </a:r>
          </a:p>
          <a:p>
            <a:pPr marL="85725" indent="185738">
              <a:buNone/>
              <a:tabLst>
                <a:tab pos="271463" algn="l"/>
              </a:tabLst>
            </a:pPr>
            <a:r>
              <a:rPr lang="en-US" sz="1400" dirty="0" smtClean="0">
                <a:solidFill>
                  <a:schemeClr val="tx2">
                    <a:lumMod val="50000"/>
                  </a:schemeClr>
                </a:solidFill>
              </a:rPr>
              <a:t>Further Training: </a:t>
            </a:r>
            <a:r>
              <a:rPr lang="en-US" sz="1400" b="1" dirty="0" smtClean="0">
                <a:solidFill>
                  <a:schemeClr val="tx2">
                    <a:lumMod val="50000"/>
                  </a:schemeClr>
                </a:solidFill>
              </a:rPr>
              <a:t>Monothematic Courses </a:t>
            </a:r>
            <a:r>
              <a:rPr lang="en-US" sz="1400" dirty="0" smtClean="0">
                <a:solidFill>
                  <a:schemeClr val="tx2">
                    <a:lumMod val="50000"/>
                  </a:schemeClr>
                </a:solidFill>
              </a:rPr>
              <a:t>(Health Enhancing Ph. Exercises, Yoga, Stay in nature..)</a:t>
            </a:r>
          </a:p>
          <a:p>
            <a:pPr marL="0" indent="20638">
              <a:buNone/>
            </a:pPr>
            <a:endParaRPr lang="en-US" sz="800" dirty="0" smtClean="0">
              <a:solidFill>
                <a:schemeClr val="tx2">
                  <a:lumMod val="50000"/>
                </a:schemeClr>
              </a:solidFill>
            </a:endParaRPr>
          </a:p>
          <a:p>
            <a:pPr marL="0" indent="20638">
              <a:buNone/>
            </a:pPr>
            <a:r>
              <a:rPr lang="en-US" sz="1400" b="1" dirty="0" smtClean="0">
                <a:solidFill>
                  <a:schemeClr val="tx2">
                    <a:lumMod val="50000"/>
                  </a:schemeClr>
                </a:solidFill>
                <a:latin typeface="+mj-lt"/>
              </a:rPr>
              <a:t>Education of Instructors of Seniors since 2014</a:t>
            </a:r>
          </a:p>
          <a:p>
            <a:pPr marL="0" indent="20638">
              <a:buNone/>
            </a:pPr>
            <a:r>
              <a:rPr lang="en-US" sz="1400" dirty="0" smtClean="0">
                <a:solidFill>
                  <a:schemeClr val="tx2">
                    <a:lumMod val="50000"/>
                  </a:schemeClr>
                </a:solidFill>
              </a:rPr>
              <a:t>Specialization: </a:t>
            </a:r>
            <a:r>
              <a:rPr lang="en-US" sz="1400" b="1" dirty="0" smtClean="0">
                <a:solidFill>
                  <a:schemeClr val="tx2">
                    <a:lumMod val="50000"/>
                  </a:schemeClr>
                </a:solidFill>
              </a:rPr>
              <a:t>Instructor of Seniors</a:t>
            </a:r>
          </a:p>
          <a:p>
            <a:pPr marL="0" indent="20638">
              <a:buNone/>
            </a:pPr>
            <a:r>
              <a:rPr lang="en-US" sz="1400" dirty="0" smtClean="0">
                <a:solidFill>
                  <a:schemeClr val="tx2">
                    <a:lumMod val="50000"/>
                  </a:schemeClr>
                </a:solidFill>
              </a:rPr>
              <a:t>Qualification </a:t>
            </a:r>
            <a:r>
              <a:rPr lang="en-US" sz="1400" b="1" dirty="0" smtClean="0">
                <a:solidFill>
                  <a:schemeClr val="tx2">
                    <a:lumMod val="50000"/>
                  </a:schemeClr>
                </a:solidFill>
              </a:rPr>
              <a:t>level III. </a:t>
            </a:r>
            <a:r>
              <a:rPr lang="en-US" sz="1400" dirty="0" smtClean="0">
                <a:solidFill>
                  <a:schemeClr val="tx2">
                    <a:lumMod val="50000"/>
                  </a:schemeClr>
                </a:solidFill>
              </a:rPr>
              <a:t>(not accredited yet)</a:t>
            </a:r>
          </a:p>
          <a:p>
            <a:pPr marL="0" indent="20638">
              <a:buNone/>
            </a:pPr>
            <a:endParaRPr lang="en-US" sz="800" dirty="0" smtClean="0">
              <a:solidFill>
                <a:schemeClr val="tx2">
                  <a:lumMod val="50000"/>
                </a:schemeClr>
              </a:solidFill>
            </a:endParaRPr>
          </a:p>
          <a:p>
            <a:pPr marL="0" indent="20638">
              <a:buNone/>
            </a:pPr>
            <a:r>
              <a:rPr lang="en-US" sz="1400" b="1" dirty="0" smtClean="0">
                <a:solidFill>
                  <a:schemeClr val="tx2">
                    <a:lumMod val="50000"/>
                  </a:schemeClr>
                </a:solidFill>
              </a:rPr>
              <a:t>The Committee for Education </a:t>
            </a:r>
            <a:r>
              <a:rPr lang="en-US" sz="1400" dirty="0" smtClean="0">
                <a:solidFill>
                  <a:schemeClr val="tx2">
                    <a:lumMod val="50000"/>
                  </a:schemeClr>
                </a:solidFill>
              </a:rPr>
              <a:t>in cooperation with</a:t>
            </a:r>
          </a:p>
          <a:p>
            <a:pPr marL="0" indent="20638">
              <a:buNone/>
            </a:pPr>
            <a:r>
              <a:rPr lang="en-US" sz="1400" b="1" dirty="0" smtClean="0">
                <a:solidFill>
                  <a:schemeClr val="tx2">
                    <a:lumMod val="50000"/>
                  </a:schemeClr>
                </a:solidFill>
              </a:rPr>
              <a:t>The Committee for Health Enhancing Ph. Exercises</a:t>
            </a:r>
            <a:r>
              <a:rPr lang="en-US" sz="1400" dirty="0" smtClean="0">
                <a:solidFill>
                  <a:schemeClr val="tx2">
                    <a:lumMod val="50000"/>
                  </a:schemeClr>
                </a:solidFill>
              </a:rPr>
              <a:t> and </a:t>
            </a:r>
            <a:r>
              <a:rPr lang="en-US" sz="1400" b="1" dirty="0" smtClean="0">
                <a:solidFill>
                  <a:schemeClr val="tx2">
                    <a:lumMod val="50000"/>
                  </a:schemeClr>
                </a:solidFill>
              </a:rPr>
              <a:t>BOI’s of Seniors</a:t>
            </a:r>
            <a:r>
              <a:rPr lang="en-US" sz="1400" dirty="0" smtClean="0">
                <a:solidFill>
                  <a:schemeClr val="tx2">
                    <a:lumMod val="50000"/>
                  </a:schemeClr>
                </a:solidFill>
              </a:rPr>
              <a:t> developed the concept of education and curriculum.</a:t>
            </a:r>
          </a:p>
          <a:p>
            <a:pPr marL="0" indent="20638">
              <a:buNone/>
            </a:pPr>
            <a:endParaRPr lang="en-US" sz="800" dirty="0" smtClean="0">
              <a:solidFill>
                <a:schemeClr val="tx2">
                  <a:lumMod val="50000"/>
                </a:schemeClr>
              </a:solidFill>
            </a:endParaRPr>
          </a:p>
          <a:p>
            <a:pPr marL="0" indent="20638">
              <a:buNone/>
            </a:pPr>
            <a:r>
              <a:rPr lang="en-US" sz="1400" dirty="0" smtClean="0">
                <a:solidFill>
                  <a:schemeClr val="tx2">
                    <a:lumMod val="50000"/>
                  </a:schemeClr>
                </a:solidFill>
              </a:rPr>
              <a:t>Physical Activities of elderly people are</a:t>
            </a:r>
            <a:r>
              <a:rPr lang="en-US" sz="1400" b="1" dirty="0" smtClean="0"/>
              <a:t> </a:t>
            </a:r>
            <a:r>
              <a:rPr lang="en-US" sz="1400" dirty="0" smtClean="0">
                <a:solidFill>
                  <a:schemeClr val="tx2">
                    <a:lumMod val="50000"/>
                  </a:schemeClr>
                </a:solidFill>
              </a:rPr>
              <a:t>managed by Board of Physical Directors of Men and Women via Central Boards of Instructors:</a:t>
            </a:r>
          </a:p>
          <a:p>
            <a:pPr marL="0" indent="20638">
              <a:buNone/>
            </a:pPr>
            <a:r>
              <a:rPr lang="en-US" sz="1400" b="1" dirty="0" smtClean="0">
                <a:solidFill>
                  <a:schemeClr val="tx2">
                    <a:lumMod val="50000"/>
                  </a:schemeClr>
                </a:solidFill>
              </a:rPr>
              <a:t>Central Board of Instructors of Senior Women</a:t>
            </a:r>
          </a:p>
          <a:p>
            <a:pPr marL="0" indent="20638">
              <a:buNone/>
            </a:pPr>
            <a:r>
              <a:rPr lang="en-US" sz="1400" b="1" dirty="0" smtClean="0">
                <a:solidFill>
                  <a:schemeClr val="tx2">
                    <a:lumMod val="50000"/>
                  </a:schemeClr>
                </a:solidFill>
              </a:rPr>
              <a:t>Central Board of Instructors of Senior Women and Senior Men (merged)</a:t>
            </a:r>
          </a:p>
          <a:p>
            <a:pPr marL="0" indent="20638">
              <a:buNone/>
            </a:pPr>
            <a:endParaRPr lang="en-US" sz="1400" b="1" dirty="0" smtClean="0">
              <a:solidFill>
                <a:schemeClr val="tx2">
                  <a:lumMod val="50000"/>
                </a:schemeClr>
              </a:solidFill>
            </a:endParaRPr>
          </a:p>
          <a:p>
            <a:pPr marL="0" indent="20638">
              <a:buNone/>
            </a:pPr>
            <a:endParaRPr lang="en-US" sz="1400" dirty="0" smtClean="0">
              <a:solidFill>
                <a:schemeClr val="tx2">
                  <a:lumMod val="50000"/>
                </a:schemeClr>
              </a:solidFill>
            </a:endParaRPr>
          </a:p>
          <a:p>
            <a:pPr marL="0" indent="20638">
              <a:buNone/>
            </a:pPr>
            <a:endParaRPr lang="en-US" sz="1400" dirty="0" smtClean="0">
              <a:solidFill>
                <a:schemeClr val="tx2">
                  <a:lumMod val="50000"/>
                </a:schemeClr>
              </a:solidFill>
            </a:endParaRPr>
          </a:p>
          <a:p>
            <a:pPr marL="0" indent="20638">
              <a:buNone/>
            </a:pPr>
            <a:endParaRPr lang="en-US" sz="1400" dirty="0" smtClean="0">
              <a:solidFill>
                <a:schemeClr val="tx2">
                  <a:lumMod val="50000"/>
                </a:schemeClr>
              </a:solidFill>
            </a:endParaRPr>
          </a:p>
          <a:p>
            <a:pPr marL="0" indent="20638">
              <a:buNone/>
            </a:pPr>
            <a:endParaRPr lang="cs-CZ" sz="1600" dirty="0" smtClean="0">
              <a:solidFill>
                <a:schemeClr val="tx2">
                  <a:lumMod val="50000"/>
                </a:schemeClr>
              </a:solidFill>
            </a:endParaRPr>
          </a:p>
        </p:txBody>
      </p:sp>
      <p:sp>
        <p:nvSpPr>
          <p:cNvPr id="5" name="Zástupný symbol pro zápatí 4"/>
          <p:cNvSpPr>
            <a:spLocks noGrp="1"/>
          </p:cNvSpPr>
          <p:nvPr>
            <p:ph type="ftr" sz="quarter" idx="11"/>
          </p:nvPr>
        </p:nvSpPr>
        <p:spPr>
          <a:xfrm>
            <a:off x="2571736" y="6356350"/>
            <a:ext cx="4000528" cy="365125"/>
          </a:xfrm>
        </p:spPr>
        <p:txBody>
          <a:bodyPr/>
          <a:lstStyle/>
          <a:p>
            <a:r>
              <a:rPr lang="en-US" dirty="0" smtClean="0"/>
              <a:t>MOVING Age Conference 30th April - 2nd May, Gent</a:t>
            </a:r>
            <a:endParaRPr lang="en-US" dirty="0"/>
          </a:p>
        </p:txBody>
      </p:sp>
      <p:sp>
        <p:nvSpPr>
          <p:cNvPr id="1126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265" name="Object 1"/>
          <p:cNvGraphicFramePr>
            <a:graphicFrameLocks noChangeAspect="1"/>
          </p:cNvGraphicFramePr>
          <p:nvPr/>
        </p:nvGraphicFramePr>
        <p:xfrm>
          <a:off x="428596" y="285728"/>
          <a:ext cx="714380" cy="714380"/>
        </p:xfrm>
        <a:graphic>
          <a:graphicData uri="http://schemas.openxmlformats.org/presentationml/2006/ole">
            <mc:AlternateContent xmlns:mc="http://schemas.openxmlformats.org/markup-compatibility/2006">
              <mc:Choice xmlns:v="urn:schemas-microsoft-com:vml" Requires="v">
                <p:oleObj spid="_x0000_s34837" r:id="rId4" imgW="1192680" imgH="1200960" progId="">
                  <p:embed/>
                </p:oleObj>
              </mc:Choice>
              <mc:Fallback>
                <p:oleObj r:id="rId4" imgW="1192680" imgH="1200960" progId="">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596" y="285728"/>
                        <a:ext cx="714380" cy="7143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Obdélník 6"/>
          <p:cNvSpPr/>
          <p:nvPr/>
        </p:nvSpPr>
        <p:spPr>
          <a:xfrm>
            <a:off x="357158" y="1259468"/>
            <a:ext cx="4358858" cy="369332"/>
          </a:xfrm>
          <a:prstGeom prst="rect">
            <a:avLst/>
          </a:prstGeom>
          <a:solidFill>
            <a:schemeClr val="accent1">
              <a:lumMod val="75000"/>
            </a:schemeClr>
          </a:solidFill>
          <a:ln>
            <a:noFill/>
          </a:ln>
          <a:effectLst/>
          <a:scene3d>
            <a:camera prst="orthographicFront">
              <a:rot lat="0" lon="0" rev="0"/>
            </a:camera>
            <a:lightRig rig="chilly" dir="t">
              <a:rot lat="0" lon="0" rev="18480000"/>
            </a:lightRig>
          </a:scene3d>
          <a:sp3d prstMaterial="clear">
            <a:bevelT h="63500"/>
          </a:sp3d>
        </p:spPr>
        <p:txBody>
          <a:bodyPr wrap="square">
            <a:spAutoFit/>
          </a:bodyPr>
          <a:lstStyle/>
          <a:p>
            <a:pPr indent="20638"/>
            <a:r>
              <a:rPr lang="en-US" b="1" dirty="0" smtClean="0">
                <a:solidFill>
                  <a:schemeClr val="tx2">
                    <a:lumMod val="50000"/>
                  </a:schemeClr>
                </a:solidFill>
                <a:latin typeface="+mj-lt"/>
              </a:rPr>
              <a:t>Education of Instructors of Seniors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alpha val="77000"/>
              </a:schemeClr>
            </a:gs>
            <a:gs pos="100000">
              <a:srgbClr val="D1C39F"/>
            </a:gs>
          </a:gsLst>
          <a:lin ang="5400000" scaled="0"/>
        </a:gradFill>
        <a:effectLst/>
      </p:bgPr>
    </p:bg>
    <p:spTree>
      <p:nvGrpSpPr>
        <p:cNvPr id="1" name=""/>
        <p:cNvGrpSpPr/>
        <p:nvPr/>
      </p:nvGrpSpPr>
      <p:grpSpPr>
        <a:xfrm>
          <a:off x="0" y="0"/>
          <a:ext cx="0" cy="0"/>
          <a:chOff x="0" y="0"/>
          <a:chExt cx="0" cy="0"/>
        </a:xfrm>
      </p:grpSpPr>
      <p:sp>
        <p:nvSpPr>
          <p:cNvPr id="4" name="Nadpis 3"/>
          <p:cNvSpPr>
            <a:spLocks noGrp="1"/>
          </p:cNvSpPr>
          <p:nvPr>
            <p:ph type="title"/>
          </p:nvPr>
        </p:nvSpPr>
        <p:spPr>
          <a:xfrm>
            <a:off x="357158" y="214290"/>
            <a:ext cx="8607330" cy="928694"/>
          </a:xfrm>
          <a:solidFill>
            <a:schemeClr val="tx2">
              <a:lumMod val="75000"/>
            </a:schemeClr>
          </a:solidFill>
          <a:ln w="19050">
            <a:noFill/>
          </a:ln>
          <a:effectLst/>
          <a:scene3d>
            <a:camera prst="orthographicFront">
              <a:rot lat="0" lon="0" rev="0"/>
            </a:camera>
            <a:lightRig rig="chilly" dir="t">
              <a:rot lat="0" lon="0" rev="18480000"/>
            </a:lightRig>
          </a:scene3d>
          <a:sp3d prstMaterial="clear">
            <a:bevelT h="63500"/>
          </a:sp3d>
        </p:spPr>
        <p:txBody>
          <a:bodyPr>
            <a:normAutofit fontScale="90000"/>
          </a:bodyPr>
          <a:lstStyle/>
          <a:p>
            <a:pPr algn="l"/>
            <a:r>
              <a:rPr lang="en-US" sz="2800" dirty="0" smtClean="0">
                <a:effectLst>
                  <a:outerShdw blurRad="38100" dist="38100" dir="2700000" algn="tl">
                    <a:srgbClr val="000000">
                      <a:alpha val="43137"/>
                    </a:srgbClr>
                  </a:outerShdw>
                </a:effectLst>
              </a:rPr>
              <a:t>           </a:t>
            </a:r>
            <a:r>
              <a:rPr lang="en-US" sz="2200" b="1" dirty="0" smtClean="0">
                <a:solidFill>
                  <a:schemeClr val="bg1"/>
                </a:solidFill>
                <a:effectLst>
                  <a:outerShdw blurRad="38100" dist="38100" dir="2700000" algn="tl">
                    <a:srgbClr val="000000">
                      <a:alpha val="43137"/>
                    </a:srgbClr>
                  </a:outerShdw>
                </a:effectLst>
              </a:rPr>
              <a:t>Czech </a:t>
            </a:r>
            <a:r>
              <a:rPr lang="en-US" sz="2200" b="1" dirty="0" err="1" smtClean="0">
                <a:solidFill>
                  <a:schemeClr val="bg1"/>
                </a:solidFill>
                <a:effectLst>
                  <a:outerShdw blurRad="38100" dist="38100" dir="2700000" algn="tl">
                    <a:srgbClr val="000000">
                      <a:alpha val="43137"/>
                    </a:srgbClr>
                  </a:outerShdw>
                </a:effectLst>
              </a:rPr>
              <a:t>Sokol</a:t>
            </a:r>
            <a:r>
              <a:rPr lang="en-US" sz="2200" b="1" dirty="0" smtClean="0">
                <a:solidFill>
                  <a:schemeClr val="bg1"/>
                </a:solidFill>
                <a:effectLst>
                  <a:outerShdw blurRad="38100" dist="38100" dir="2700000" algn="tl">
                    <a:srgbClr val="000000">
                      <a:alpha val="43137"/>
                    </a:srgbClr>
                  </a:outerShdw>
                </a:effectLst>
              </a:rPr>
              <a:t> Organization</a:t>
            </a:r>
            <a:br>
              <a:rPr lang="en-US" sz="2200" b="1" dirty="0" smtClean="0">
                <a:solidFill>
                  <a:schemeClr val="bg1"/>
                </a:solidFill>
                <a:effectLst>
                  <a:outerShdw blurRad="38100" dist="38100" dir="2700000" algn="tl">
                    <a:srgbClr val="000000">
                      <a:alpha val="43137"/>
                    </a:srgbClr>
                  </a:outerShdw>
                </a:effectLst>
              </a:rPr>
            </a:br>
            <a:r>
              <a:rPr lang="en-US" sz="2800" dirty="0" smtClean="0">
                <a:solidFill>
                  <a:schemeClr val="bg1"/>
                </a:solidFill>
              </a:rPr>
              <a:t>           </a:t>
            </a:r>
            <a:r>
              <a:rPr lang="en-US" sz="1200" b="1" dirty="0" smtClean="0">
                <a:solidFill>
                  <a:schemeClr val="bg1"/>
                </a:solidFill>
                <a:effectLst>
                  <a:outerShdw blurRad="38100" dist="38100" dir="2700000" algn="tl">
                    <a:srgbClr val="000000">
                      <a:alpha val="43137"/>
                    </a:srgbClr>
                  </a:outerShdw>
                </a:effectLst>
              </a:rPr>
              <a:t>Developing the competences of instructors delivering physical activity programs for elderly people.</a:t>
            </a:r>
            <a:endParaRPr lang="en-US" sz="1200" b="1" dirty="0">
              <a:solidFill>
                <a:schemeClr val="bg1"/>
              </a:solidFill>
              <a:effectLst>
                <a:outerShdw blurRad="38100" dist="38100" dir="2700000" algn="tl">
                  <a:srgbClr val="000000">
                    <a:alpha val="43137"/>
                  </a:srgbClr>
                </a:outerShdw>
              </a:effectLst>
            </a:endParaRPr>
          </a:p>
        </p:txBody>
      </p:sp>
      <p:sp>
        <p:nvSpPr>
          <p:cNvPr id="10" name="Zástupný symbol pro obsah 9"/>
          <p:cNvSpPr>
            <a:spLocks noGrp="1"/>
          </p:cNvSpPr>
          <p:nvPr>
            <p:ph idx="1"/>
          </p:nvPr>
        </p:nvSpPr>
        <p:spPr>
          <a:xfrm>
            <a:off x="457200" y="1928802"/>
            <a:ext cx="8329642" cy="4500594"/>
          </a:xfrm>
        </p:spPr>
        <p:txBody>
          <a:bodyPr>
            <a:noAutofit/>
          </a:bodyPr>
          <a:lstStyle/>
          <a:p>
            <a:pPr>
              <a:buNone/>
            </a:pPr>
            <a:endParaRPr lang="en-US" sz="1600" b="1" dirty="0" smtClean="0">
              <a:solidFill>
                <a:schemeClr val="tx2">
                  <a:lumMod val="50000"/>
                </a:schemeClr>
              </a:solidFill>
              <a:latin typeface="+mj-lt"/>
            </a:endParaRPr>
          </a:p>
          <a:p>
            <a:pPr>
              <a:buNone/>
            </a:pPr>
            <a:r>
              <a:rPr lang="en-US" sz="1600" b="1" dirty="0" err="1" smtClean="0">
                <a:solidFill>
                  <a:schemeClr val="tx2">
                    <a:lumMod val="50000"/>
                  </a:schemeClr>
                </a:solidFill>
                <a:latin typeface="+mj-lt"/>
              </a:rPr>
              <a:t>Sokol</a:t>
            </a:r>
            <a:r>
              <a:rPr lang="en-US" sz="1600" b="1" dirty="0" smtClean="0">
                <a:solidFill>
                  <a:schemeClr val="tx2">
                    <a:lumMod val="50000"/>
                  </a:schemeClr>
                </a:solidFill>
                <a:latin typeface="+mj-lt"/>
              </a:rPr>
              <a:t> Districts Instructors Meeting</a:t>
            </a:r>
          </a:p>
          <a:p>
            <a:pPr marL="85725" indent="273050">
              <a:buFont typeface="Wingdings" pitchFamily="2" charset="2"/>
              <a:buChar char="§"/>
              <a:tabLst>
                <a:tab pos="358775" algn="l"/>
              </a:tabLst>
            </a:pPr>
            <a:r>
              <a:rPr lang="en-US" sz="1600" dirty="0" smtClean="0">
                <a:solidFill>
                  <a:schemeClr val="tx2">
                    <a:lumMod val="50000"/>
                  </a:schemeClr>
                </a:solidFill>
              </a:rPr>
              <a:t>Organized by Central Board once a year to present news, exchange experiences, to 	provide information regarding forthcoming events and projects and to get feedback 	on previous events.</a:t>
            </a:r>
          </a:p>
          <a:p>
            <a:pPr marL="85725" indent="273050">
              <a:buFont typeface="Wingdings" pitchFamily="2" charset="2"/>
              <a:buChar char="§"/>
              <a:tabLst>
                <a:tab pos="358775" algn="l"/>
              </a:tabLst>
            </a:pPr>
            <a:r>
              <a:rPr lang="en-US" sz="1600" dirty="0" err="1" smtClean="0">
                <a:solidFill>
                  <a:schemeClr val="tx2">
                    <a:lumMod val="50000"/>
                  </a:schemeClr>
                </a:solidFill>
              </a:rPr>
              <a:t>Sokol</a:t>
            </a:r>
            <a:r>
              <a:rPr lang="en-US" sz="1600" dirty="0" smtClean="0">
                <a:solidFill>
                  <a:schemeClr val="tx2">
                    <a:lumMod val="50000"/>
                  </a:schemeClr>
                </a:solidFill>
              </a:rPr>
              <a:t> Districts Instructors are responsible for activities within </a:t>
            </a:r>
            <a:r>
              <a:rPr lang="en-US" sz="1600" dirty="0" err="1" smtClean="0">
                <a:solidFill>
                  <a:schemeClr val="tx2">
                    <a:lumMod val="50000"/>
                  </a:schemeClr>
                </a:solidFill>
              </a:rPr>
              <a:t>Sokol</a:t>
            </a:r>
            <a:r>
              <a:rPr lang="en-US" sz="1600" dirty="0" smtClean="0">
                <a:solidFill>
                  <a:schemeClr val="tx2">
                    <a:lumMod val="50000"/>
                  </a:schemeClr>
                </a:solidFill>
              </a:rPr>
              <a:t> District and act as 	an example for </a:t>
            </a:r>
            <a:r>
              <a:rPr lang="en-US" sz="1600" dirty="0" err="1" smtClean="0">
                <a:solidFill>
                  <a:schemeClr val="tx2">
                    <a:lumMod val="50000"/>
                  </a:schemeClr>
                </a:solidFill>
              </a:rPr>
              <a:t>Sokol</a:t>
            </a:r>
            <a:r>
              <a:rPr lang="en-US" sz="1600" dirty="0" smtClean="0">
                <a:solidFill>
                  <a:schemeClr val="tx2">
                    <a:lumMod val="50000"/>
                  </a:schemeClr>
                </a:solidFill>
              </a:rPr>
              <a:t> Units Instructors. (Topics of this meeting are disseminated 	through local meetings to particular </a:t>
            </a:r>
            <a:r>
              <a:rPr lang="en-US" sz="1600" dirty="0" err="1" smtClean="0">
                <a:solidFill>
                  <a:schemeClr val="tx2">
                    <a:lumMod val="50000"/>
                  </a:schemeClr>
                </a:solidFill>
              </a:rPr>
              <a:t>Sokol</a:t>
            </a:r>
            <a:r>
              <a:rPr lang="en-US" sz="1600" dirty="0" smtClean="0">
                <a:solidFill>
                  <a:schemeClr val="tx2">
                    <a:lumMod val="50000"/>
                  </a:schemeClr>
                </a:solidFill>
              </a:rPr>
              <a:t> Units Instructors). </a:t>
            </a:r>
          </a:p>
          <a:p>
            <a:pPr marL="0" indent="15875">
              <a:buNone/>
            </a:pPr>
            <a:endParaRPr lang="en-US" sz="1600" b="1" dirty="0" smtClean="0">
              <a:solidFill>
                <a:schemeClr val="tx2">
                  <a:lumMod val="50000"/>
                </a:schemeClr>
              </a:solidFill>
              <a:latin typeface="+mj-lt"/>
            </a:endParaRPr>
          </a:p>
          <a:p>
            <a:pPr marL="0" indent="20638">
              <a:buNone/>
            </a:pPr>
            <a:endParaRPr lang="en-US" sz="1600" dirty="0" smtClean="0">
              <a:solidFill>
                <a:schemeClr val="tx2">
                  <a:lumMod val="50000"/>
                </a:schemeClr>
              </a:solidFill>
            </a:endParaRPr>
          </a:p>
          <a:p>
            <a:pPr marL="0" indent="20638">
              <a:buNone/>
            </a:pPr>
            <a:r>
              <a:rPr lang="en-US" sz="1600" dirty="0" smtClean="0">
                <a:solidFill>
                  <a:schemeClr val="tx2">
                    <a:lumMod val="50000"/>
                  </a:schemeClr>
                </a:solidFill>
              </a:rPr>
              <a:t>Physical activities of elderly people are included into Programs of Expert Committees:</a:t>
            </a:r>
          </a:p>
          <a:p>
            <a:pPr marL="0" indent="20638">
              <a:buNone/>
            </a:pPr>
            <a:r>
              <a:rPr lang="en-US" sz="1600" b="1" dirty="0" smtClean="0">
                <a:solidFill>
                  <a:schemeClr val="tx2">
                    <a:lumMod val="50000"/>
                  </a:schemeClr>
                </a:solidFill>
              </a:rPr>
              <a:t>The Committee for Health Enhancing Ph. Exercises</a:t>
            </a:r>
          </a:p>
          <a:p>
            <a:pPr marL="0" indent="20638">
              <a:buNone/>
            </a:pPr>
            <a:r>
              <a:rPr lang="en-US" sz="1600" b="1" dirty="0" smtClean="0">
                <a:solidFill>
                  <a:schemeClr val="tx2">
                    <a:lumMod val="50000"/>
                  </a:schemeClr>
                </a:solidFill>
              </a:rPr>
              <a:t>The Committee for Hiking</a:t>
            </a:r>
          </a:p>
          <a:p>
            <a:pPr marL="0" indent="20638">
              <a:buNone/>
            </a:pPr>
            <a:r>
              <a:rPr lang="en-US" sz="1600" b="1" dirty="0" smtClean="0">
                <a:solidFill>
                  <a:schemeClr val="tx2">
                    <a:lumMod val="50000"/>
                  </a:schemeClr>
                </a:solidFill>
              </a:rPr>
              <a:t>The Committee for Ph. Activities with Music</a:t>
            </a:r>
          </a:p>
        </p:txBody>
      </p:sp>
      <p:sp>
        <p:nvSpPr>
          <p:cNvPr id="5" name="Zástupný symbol pro zápatí 4"/>
          <p:cNvSpPr>
            <a:spLocks noGrp="1"/>
          </p:cNvSpPr>
          <p:nvPr>
            <p:ph type="ftr" sz="quarter" idx="11"/>
          </p:nvPr>
        </p:nvSpPr>
        <p:spPr>
          <a:xfrm>
            <a:off x="2571736" y="6356350"/>
            <a:ext cx="4000528" cy="365125"/>
          </a:xfrm>
        </p:spPr>
        <p:txBody>
          <a:bodyPr/>
          <a:lstStyle/>
          <a:p>
            <a:r>
              <a:rPr lang="en-US" dirty="0" smtClean="0"/>
              <a:t>MOVING Age Conference 30th April - 2nd May, Gent</a:t>
            </a:r>
            <a:endParaRPr lang="en-US" dirty="0"/>
          </a:p>
        </p:txBody>
      </p:sp>
      <p:sp>
        <p:nvSpPr>
          <p:cNvPr id="1126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265" name="Object 1"/>
          <p:cNvGraphicFramePr>
            <a:graphicFrameLocks noChangeAspect="1"/>
          </p:cNvGraphicFramePr>
          <p:nvPr/>
        </p:nvGraphicFramePr>
        <p:xfrm>
          <a:off x="428596" y="285728"/>
          <a:ext cx="714380" cy="714380"/>
        </p:xfrm>
        <a:graphic>
          <a:graphicData uri="http://schemas.openxmlformats.org/presentationml/2006/ole">
            <mc:AlternateContent xmlns:mc="http://schemas.openxmlformats.org/markup-compatibility/2006">
              <mc:Choice xmlns:v="urn:schemas-microsoft-com:vml" Requires="v">
                <p:oleObj spid="_x0000_s47125" r:id="rId4" imgW="1192680" imgH="1200960" progId="">
                  <p:embed/>
                </p:oleObj>
              </mc:Choice>
              <mc:Fallback>
                <p:oleObj r:id="rId4" imgW="1192680" imgH="1200960" progId="">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596" y="285728"/>
                        <a:ext cx="714380" cy="7143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Obdélník 6"/>
          <p:cNvSpPr/>
          <p:nvPr/>
        </p:nvSpPr>
        <p:spPr>
          <a:xfrm>
            <a:off x="357158" y="1250892"/>
            <a:ext cx="4358858" cy="369332"/>
          </a:xfrm>
          <a:prstGeom prst="rect">
            <a:avLst/>
          </a:prstGeom>
          <a:solidFill>
            <a:schemeClr val="accent1">
              <a:lumMod val="75000"/>
            </a:schemeClr>
          </a:solidFill>
          <a:ln>
            <a:noFill/>
          </a:ln>
          <a:effectLst/>
          <a:scene3d>
            <a:camera prst="orthographicFront">
              <a:rot lat="0" lon="0" rev="0"/>
            </a:camera>
            <a:lightRig rig="chilly" dir="t">
              <a:rot lat="0" lon="0" rev="18480000"/>
            </a:lightRig>
          </a:scene3d>
          <a:sp3d prstMaterial="clear">
            <a:bevelT h="63500"/>
          </a:sp3d>
        </p:spPr>
        <p:txBody>
          <a:bodyPr wrap="square">
            <a:spAutoFit/>
          </a:bodyPr>
          <a:lstStyle/>
          <a:p>
            <a:pPr indent="20638"/>
            <a:r>
              <a:rPr lang="en-US" b="1" dirty="0" smtClean="0">
                <a:solidFill>
                  <a:schemeClr val="tx2">
                    <a:lumMod val="50000"/>
                  </a:schemeClr>
                </a:solidFill>
                <a:latin typeface="+mj-lt"/>
              </a:rPr>
              <a:t>Education of Instructors of Seniors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alpha val="77000"/>
              </a:schemeClr>
            </a:gs>
            <a:gs pos="100000">
              <a:srgbClr val="D1C39F"/>
            </a:gs>
          </a:gsLst>
          <a:lin ang="5400000" scaled="0"/>
        </a:gradFill>
        <a:effectLst/>
      </p:bgPr>
    </p:bg>
    <p:spTree>
      <p:nvGrpSpPr>
        <p:cNvPr id="1" name=""/>
        <p:cNvGrpSpPr/>
        <p:nvPr/>
      </p:nvGrpSpPr>
      <p:grpSpPr>
        <a:xfrm>
          <a:off x="0" y="0"/>
          <a:ext cx="0" cy="0"/>
          <a:chOff x="0" y="0"/>
          <a:chExt cx="0" cy="0"/>
        </a:xfrm>
      </p:grpSpPr>
      <p:sp>
        <p:nvSpPr>
          <p:cNvPr id="4" name="Nadpis 3"/>
          <p:cNvSpPr>
            <a:spLocks noGrp="1"/>
          </p:cNvSpPr>
          <p:nvPr>
            <p:ph type="title"/>
          </p:nvPr>
        </p:nvSpPr>
        <p:spPr>
          <a:xfrm>
            <a:off x="357158" y="188640"/>
            <a:ext cx="8607330" cy="928694"/>
          </a:xfrm>
          <a:solidFill>
            <a:schemeClr val="tx2">
              <a:lumMod val="75000"/>
            </a:schemeClr>
          </a:solidFill>
          <a:ln w="19050">
            <a:noFill/>
          </a:ln>
          <a:effectLst/>
          <a:scene3d>
            <a:camera prst="orthographicFront">
              <a:rot lat="0" lon="0" rev="0"/>
            </a:camera>
            <a:lightRig rig="chilly" dir="t">
              <a:rot lat="0" lon="0" rev="18480000"/>
            </a:lightRig>
          </a:scene3d>
          <a:sp3d prstMaterial="clear">
            <a:bevelT h="63500"/>
          </a:sp3d>
        </p:spPr>
        <p:txBody>
          <a:bodyPr>
            <a:normAutofit fontScale="90000"/>
          </a:bodyPr>
          <a:lstStyle/>
          <a:p>
            <a:pPr algn="l"/>
            <a:r>
              <a:rPr lang="en-US" sz="2800" dirty="0" smtClean="0">
                <a:effectLst>
                  <a:outerShdw blurRad="38100" dist="38100" dir="2700000" algn="tl">
                    <a:srgbClr val="000000">
                      <a:alpha val="43137"/>
                    </a:srgbClr>
                  </a:outerShdw>
                </a:effectLst>
              </a:rPr>
              <a:t>           </a:t>
            </a:r>
            <a:r>
              <a:rPr lang="en-US" sz="2200" b="1" dirty="0" smtClean="0">
                <a:solidFill>
                  <a:schemeClr val="bg1"/>
                </a:solidFill>
                <a:effectLst>
                  <a:outerShdw blurRad="38100" dist="38100" dir="2700000" algn="tl">
                    <a:srgbClr val="000000">
                      <a:alpha val="43137"/>
                    </a:srgbClr>
                  </a:outerShdw>
                </a:effectLst>
              </a:rPr>
              <a:t>Czech </a:t>
            </a:r>
            <a:r>
              <a:rPr lang="en-US" sz="2200" b="1" dirty="0" err="1" smtClean="0">
                <a:solidFill>
                  <a:schemeClr val="bg1"/>
                </a:solidFill>
                <a:effectLst>
                  <a:outerShdw blurRad="38100" dist="38100" dir="2700000" algn="tl">
                    <a:srgbClr val="000000">
                      <a:alpha val="43137"/>
                    </a:srgbClr>
                  </a:outerShdw>
                </a:effectLst>
              </a:rPr>
              <a:t>Sokol</a:t>
            </a:r>
            <a:r>
              <a:rPr lang="en-US" sz="2200" b="1" dirty="0" smtClean="0">
                <a:solidFill>
                  <a:schemeClr val="bg1"/>
                </a:solidFill>
                <a:effectLst>
                  <a:outerShdw blurRad="38100" dist="38100" dir="2700000" algn="tl">
                    <a:srgbClr val="000000">
                      <a:alpha val="43137"/>
                    </a:srgbClr>
                  </a:outerShdw>
                </a:effectLst>
              </a:rPr>
              <a:t> Organization</a:t>
            </a:r>
            <a:br>
              <a:rPr lang="en-US" sz="2200" b="1" dirty="0" smtClean="0">
                <a:solidFill>
                  <a:schemeClr val="bg1"/>
                </a:solidFill>
                <a:effectLst>
                  <a:outerShdw blurRad="38100" dist="38100" dir="2700000" algn="tl">
                    <a:srgbClr val="000000">
                      <a:alpha val="43137"/>
                    </a:srgbClr>
                  </a:outerShdw>
                </a:effectLst>
              </a:rPr>
            </a:br>
            <a:r>
              <a:rPr lang="en-US" sz="2800" dirty="0" smtClean="0">
                <a:solidFill>
                  <a:schemeClr val="bg1"/>
                </a:solidFill>
              </a:rPr>
              <a:t>           </a:t>
            </a:r>
            <a:r>
              <a:rPr lang="en-US" sz="1200" b="1" dirty="0" smtClean="0">
                <a:solidFill>
                  <a:schemeClr val="bg1"/>
                </a:solidFill>
                <a:effectLst>
                  <a:outerShdw blurRad="38100" dist="38100" dir="2700000" algn="tl">
                    <a:srgbClr val="000000">
                      <a:alpha val="43137"/>
                    </a:srgbClr>
                  </a:outerShdw>
                </a:effectLst>
              </a:rPr>
              <a:t>Developing the competences of instructors delivering physical activity programs for elderly people.</a:t>
            </a:r>
            <a:endParaRPr lang="en-US" sz="1200" b="1" dirty="0">
              <a:solidFill>
                <a:schemeClr val="bg1"/>
              </a:solidFill>
              <a:effectLst>
                <a:outerShdw blurRad="38100" dist="38100" dir="2700000" algn="tl">
                  <a:srgbClr val="000000">
                    <a:alpha val="43137"/>
                  </a:srgbClr>
                </a:outerShdw>
              </a:effectLst>
            </a:endParaRPr>
          </a:p>
        </p:txBody>
      </p:sp>
      <p:sp>
        <p:nvSpPr>
          <p:cNvPr id="5" name="Zástupný symbol pro zápatí 4"/>
          <p:cNvSpPr>
            <a:spLocks noGrp="1"/>
          </p:cNvSpPr>
          <p:nvPr>
            <p:ph type="ftr" sz="quarter" idx="11"/>
          </p:nvPr>
        </p:nvSpPr>
        <p:spPr>
          <a:xfrm>
            <a:off x="2571736" y="6356350"/>
            <a:ext cx="4000528" cy="365125"/>
          </a:xfrm>
        </p:spPr>
        <p:txBody>
          <a:bodyPr/>
          <a:lstStyle/>
          <a:p>
            <a:r>
              <a:rPr lang="en-US" dirty="0" smtClean="0"/>
              <a:t>MOVING Age Conference 30th April - 2nd May, Gent</a:t>
            </a:r>
            <a:endParaRPr lang="en-US" dirty="0"/>
          </a:p>
        </p:txBody>
      </p:sp>
      <p:sp>
        <p:nvSpPr>
          <p:cNvPr id="1126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265" name="Object 1"/>
          <p:cNvGraphicFramePr>
            <a:graphicFrameLocks noChangeAspect="1"/>
          </p:cNvGraphicFramePr>
          <p:nvPr/>
        </p:nvGraphicFramePr>
        <p:xfrm>
          <a:off x="428596" y="285728"/>
          <a:ext cx="714380" cy="714380"/>
        </p:xfrm>
        <a:graphic>
          <a:graphicData uri="http://schemas.openxmlformats.org/presentationml/2006/ole">
            <mc:AlternateContent xmlns:mc="http://schemas.openxmlformats.org/markup-compatibility/2006">
              <mc:Choice xmlns:v="urn:schemas-microsoft-com:vml" Requires="v">
                <p:oleObj spid="_x0000_s50197" r:id="rId4" imgW="1192680" imgH="1200960" progId="">
                  <p:embed/>
                </p:oleObj>
              </mc:Choice>
              <mc:Fallback>
                <p:oleObj r:id="rId4" imgW="1192680" imgH="1200960" progId="">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596" y="285728"/>
                        <a:ext cx="714380" cy="7143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Obdélník 6"/>
          <p:cNvSpPr/>
          <p:nvPr/>
        </p:nvSpPr>
        <p:spPr>
          <a:xfrm>
            <a:off x="357158" y="1214422"/>
            <a:ext cx="1571635" cy="369332"/>
          </a:xfrm>
          <a:prstGeom prst="rect">
            <a:avLst/>
          </a:prstGeom>
          <a:solidFill>
            <a:schemeClr val="accent1">
              <a:lumMod val="75000"/>
            </a:schemeClr>
          </a:solidFill>
          <a:ln>
            <a:noFill/>
          </a:ln>
          <a:effectLst/>
          <a:scene3d>
            <a:camera prst="orthographicFront">
              <a:rot lat="0" lon="0" rev="0"/>
            </a:camera>
            <a:lightRig rig="chilly" dir="t">
              <a:rot lat="0" lon="0" rev="18480000"/>
            </a:lightRig>
          </a:scene3d>
          <a:sp3d prstMaterial="clear">
            <a:bevelT h="63500"/>
          </a:sp3d>
        </p:spPr>
        <p:txBody>
          <a:bodyPr wrap="square">
            <a:spAutoFit/>
          </a:bodyPr>
          <a:lstStyle/>
          <a:p>
            <a:pPr indent="20638" algn="ctr"/>
            <a:r>
              <a:rPr lang="en-US" b="1" dirty="0" smtClean="0">
                <a:solidFill>
                  <a:schemeClr val="tx2">
                    <a:lumMod val="50000"/>
                  </a:schemeClr>
                </a:solidFill>
                <a:latin typeface="+mj-lt"/>
              </a:rPr>
              <a:t>Curriculum</a:t>
            </a:r>
            <a:endParaRPr lang="cs-CZ" b="1" dirty="0" smtClean="0">
              <a:solidFill>
                <a:schemeClr val="tx2">
                  <a:lumMod val="50000"/>
                </a:schemeClr>
              </a:solidFill>
              <a:latin typeface="+mj-lt"/>
            </a:endParaRPr>
          </a:p>
        </p:txBody>
      </p:sp>
      <p:graphicFrame>
        <p:nvGraphicFramePr>
          <p:cNvPr id="8" name="Zástupný symbol pro obsah 7"/>
          <p:cNvGraphicFramePr>
            <a:graphicFrameLocks noGrp="1"/>
          </p:cNvGraphicFramePr>
          <p:nvPr>
            <p:ph idx="1"/>
            <p:extLst>
              <p:ext uri="{D42A27DB-BD31-4B8C-83A1-F6EECF244321}">
                <p14:modId xmlns:p14="http://schemas.microsoft.com/office/powerpoint/2010/main" val="1049699283"/>
              </p:ext>
            </p:extLst>
          </p:nvPr>
        </p:nvGraphicFramePr>
        <p:xfrm>
          <a:off x="285720" y="2357430"/>
          <a:ext cx="8494876" cy="3393360"/>
        </p:xfrm>
        <a:graphic>
          <a:graphicData uri="http://schemas.openxmlformats.org/drawingml/2006/table">
            <a:tbl>
              <a:tblPr firstRow="1" bandRow="1">
                <a:tableStyleId>{22838BEF-8BB2-4498-84A7-C5851F593DF1}</a:tableStyleId>
              </a:tblPr>
              <a:tblGrid>
                <a:gridCol w="285752"/>
                <a:gridCol w="6762275"/>
                <a:gridCol w="751148"/>
                <a:gridCol w="695701"/>
              </a:tblGrid>
              <a:tr h="401520">
                <a:tc gridSpan="2">
                  <a:txBody>
                    <a:bodyPr/>
                    <a:lstStyle/>
                    <a:p>
                      <a:pPr algn="ctr"/>
                      <a:r>
                        <a:rPr lang="en-US" dirty="0" smtClean="0">
                          <a:solidFill>
                            <a:schemeClr val="tx2">
                              <a:lumMod val="50000"/>
                            </a:schemeClr>
                          </a:solidFill>
                          <a:latin typeface="+mj-lt"/>
                        </a:rPr>
                        <a:t>Course Name</a:t>
                      </a:r>
                      <a:endParaRPr lang="en-US" dirty="0">
                        <a:solidFill>
                          <a:schemeClr val="tx2">
                            <a:lumMod val="50000"/>
                          </a:schemeClr>
                        </a:solidFill>
                        <a:latin typeface="+mj-lt"/>
                      </a:endParaRPr>
                    </a:p>
                  </a:txBody>
                  <a:tcPr anchor="ctr">
                    <a:solidFill>
                      <a:schemeClr val="accent2">
                        <a:lumMod val="40000"/>
                        <a:lumOff val="60000"/>
                      </a:schemeClr>
                    </a:solidFill>
                  </a:tcPr>
                </a:tc>
                <a:tc hMerge="1">
                  <a:txBody>
                    <a:bodyPr/>
                    <a:lstStyle/>
                    <a:p>
                      <a:pPr algn="ctr"/>
                      <a:endParaRPr lang="en-US" dirty="0">
                        <a:solidFill>
                          <a:schemeClr val="tx2">
                            <a:lumMod val="50000"/>
                          </a:schemeClr>
                        </a:solidFill>
                        <a:latin typeface="+mj-lt"/>
                      </a:endParaRPr>
                    </a:p>
                  </a:txBody>
                  <a:tcPr anchor="ctr"/>
                </a:tc>
                <a:tc>
                  <a:txBody>
                    <a:bodyPr/>
                    <a:lstStyle/>
                    <a:p>
                      <a:pPr algn="ctr"/>
                      <a:r>
                        <a:rPr lang="en-US" sz="1000" dirty="0" smtClean="0">
                          <a:solidFill>
                            <a:schemeClr val="tx2">
                              <a:lumMod val="50000"/>
                            </a:schemeClr>
                          </a:solidFill>
                          <a:latin typeface="+mj-lt"/>
                        </a:rPr>
                        <a:t>Theory lessons</a:t>
                      </a:r>
                      <a:endParaRPr lang="en-US" sz="1000" dirty="0">
                        <a:solidFill>
                          <a:schemeClr val="tx2">
                            <a:lumMod val="50000"/>
                          </a:schemeClr>
                        </a:solidFill>
                        <a:latin typeface="+mj-lt"/>
                      </a:endParaRPr>
                    </a:p>
                  </a:txBody>
                  <a:tcPr anchor="ctr">
                    <a:solidFill>
                      <a:schemeClr val="accent2">
                        <a:lumMod val="40000"/>
                        <a:lumOff val="60000"/>
                      </a:schemeClr>
                    </a:solidFill>
                  </a:tcPr>
                </a:tc>
                <a:tc>
                  <a:txBody>
                    <a:bodyPr/>
                    <a:lstStyle/>
                    <a:p>
                      <a:pPr algn="ctr"/>
                      <a:r>
                        <a:rPr lang="en-US" sz="1000" dirty="0" smtClean="0">
                          <a:solidFill>
                            <a:schemeClr val="tx2">
                              <a:lumMod val="50000"/>
                            </a:schemeClr>
                          </a:solidFill>
                          <a:latin typeface="+mj-lt"/>
                        </a:rPr>
                        <a:t>Practice lessons</a:t>
                      </a:r>
                      <a:endParaRPr lang="en-US" sz="1000" dirty="0">
                        <a:solidFill>
                          <a:schemeClr val="tx2">
                            <a:lumMod val="50000"/>
                          </a:schemeClr>
                        </a:solidFill>
                        <a:latin typeface="+mj-lt"/>
                      </a:endParaRPr>
                    </a:p>
                  </a:txBody>
                  <a:tcPr anchor="ctr">
                    <a:solidFill>
                      <a:schemeClr val="accent2">
                        <a:lumMod val="40000"/>
                        <a:lumOff val="60000"/>
                      </a:schemeClr>
                    </a:solidFill>
                  </a:tcPr>
                </a:tc>
              </a:tr>
              <a:tr h="370800">
                <a:tc>
                  <a:txBody>
                    <a:bodyPr/>
                    <a:lstStyle/>
                    <a:p>
                      <a:pPr algn="ctr"/>
                      <a:r>
                        <a:rPr lang="en-US" sz="1200" dirty="0" smtClean="0">
                          <a:solidFill>
                            <a:schemeClr val="tx2">
                              <a:lumMod val="50000"/>
                            </a:schemeClr>
                          </a:solidFill>
                        </a:rPr>
                        <a:t>1</a:t>
                      </a:r>
                      <a:endParaRPr lang="en-US" sz="1200" dirty="0">
                        <a:solidFill>
                          <a:schemeClr val="tx2">
                            <a:lumMod val="50000"/>
                          </a:schemeClr>
                        </a:solidFill>
                      </a:endParaRPr>
                    </a:p>
                  </a:txBody>
                  <a:tcPr anchor="ctr"/>
                </a:tc>
                <a:tc>
                  <a:txBody>
                    <a:bodyPr/>
                    <a:lstStyle/>
                    <a:p>
                      <a:pPr algn="l"/>
                      <a:r>
                        <a:rPr lang="en-US" sz="1200" b="1" dirty="0" smtClean="0">
                          <a:solidFill>
                            <a:schemeClr val="tx2">
                              <a:lumMod val="50000"/>
                            </a:schemeClr>
                          </a:solidFill>
                        </a:rPr>
                        <a:t>Introduction to the Issues of Seniors, Objectives</a:t>
                      </a:r>
                      <a:r>
                        <a:rPr lang="en-US" sz="1200" b="1" baseline="0" dirty="0" smtClean="0">
                          <a:solidFill>
                            <a:schemeClr val="tx2">
                              <a:lumMod val="50000"/>
                            </a:schemeClr>
                          </a:solidFill>
                        </a:rPr>
                        <a:t> and Forms of Ph. Activities of Elderly people</a:t>
                      </a:r>
                      <a:endParaRPr lang="en-US" sz="1200" b="1" dirty="0">
                        <a:solidFill>
                          <a:schemeClr val="tx2">
                            <a:lumMod val="50000"/>
                          </a:schemeClr>
                        </a:solidFill>
                      </a:endParaRPr>
                    </a:p>
                  </a:txBody>
                  <a:tcPr anchor="ctr"/>
                </a:tc>
                <a:tc>
                  <a:txBody>
                    <a:bodyPr/>
                    <a:lstStyle/>
                    <a:p>
                      <a:pPr algn="ctr"/>
                      <a:r>
                        <a:rPr lang="en-US" sz="1400" dirty="0" smtClean="0">
                          <a:solidFill>
                            <a:schemeClr val="tx2">
                              <a:lumMod val="50000"/>
                            </a:schemeClr>
                          </a:solidFill>
                        </a:rPr>
                        <a:t>1</a:t>
                      </a:r>
                      <a:endParaRPr lang="en-US" sz="1400" dirty="0">
                        <a:solidFill>
                          <a:schemeClr val="tx2">
                            <a:lumMod val="50000"/>
                          </a:schemeClr>
                        </a:solidFill>
                      </a:endParaRPr>
                    </a:p>
                  </a:txBody>
                  <a:tcPr anchor="ctr"/>
                </a:tc>
                <a:tc>
                  <a:txBody>
                    <a:bodyPr/>
                    <a:lstStyle/>
                    <a:p>
                      <a:pPr algn="ctr"/>
                      <a:endParaRPr lang="en-US" sz="1400" dirty="0">
                        <a:solidFill>
                          <a:schemeClr val="tx2">
                            <a:lumMod val="50000"/>
                          </a:schemeClr>
                        </a:solidFill>
                      </a:endParaRPr>
                    </a:p>
                  </a:txBody>
                  <a:tcPr anchor="ctr"/>
                </a:tc>
              </a:tr>
              <a:tr h="370800">
                <a:tc>
                  <a:txBody>
                    <a:bodyPr/>
                    <a:lstStyle/>
                    <a:p>
                      <a:pPr algn="ctr"/>
                      <a:endParaRPr lang="en-US" sz="1200" dirty="0">
                        <a:solidFill>
                          <a:schemeClr val="tx2">
                            <a:lumMod val="50000"/>
                          </a:schemeClr>
                        </a:solidFill>
                      </a:endParaRPr>
                    </a:p>
                  </a:txBody>
                  <a:tcPr/>
                </a:tc>
                <a:tc>
                  <a:txBody>
                    <a:bodyPr/>
                    <a:lstStyle/>
                    <a:p>
                      <a:pPr algn="l"/>
                      <a:r>
                        <a:rPr lang="en-US" sz="1000" dirty="0" smtClean="0">
                          <a:solidFill>
                            <a:schemeClr val="tx2">
                              <a:lumMod val="50000"/>
                            </a:schemeClr>
                          </a:solidFill>
                        </a:rPr>
                        <a:t>Characteristics of</a:t>
                      </a:r>
                      <a:r>
                        <a:rPr lang="en-US" sz="1000" baseline="0" dirty="0" smtClean="0">
                          <a:solidFill>
                            <a:schemeClr val="tx2">
                              <a:lumMod val="50000"/>
                            </a:schemeClr>
                          </a:solidFill>
                        </a:rPr>
                        <a:t> ph. activities of elderly people, Specific diseases of old age</a:t>
                      </a:r>
                      <a:endParaRPr lang="en-US" sz="1000" dirty="0">
                        <a:solidFill>
                          <a:schemeClr val="tx2">
                            <a:lumMod val="50000"/>
                          </a:schemeClr>
                        </a:solidFill>
                      </a:endParaRPr>
                    </a:p>
                  </a:txBody>
                  <a:tcPr anchor="ctr"/>
                </a:tc>
                <a:tc>
                  <a:txBody>
                    <a:bodyPr/>
                    <a:lstStyle/>
                    <a:p>
                      <a:pPr algn="ctr"/>
                      <a:endParaRPr lang="en-US" sz="1400" dirty="0">
                        <a:solidFill>
                          <a:schemeClr val="tx2">
                            <a:lumMod val="50000"/>
                          </a:schemeClr>
                        </a:solidFill>
                      </a:endParaRPr>
                    </a:p>
                  </a:txBody>
                  <a:tcPr anchor="ctr"/>
                </a:tc>
                <a:tc>
                  <a:txBody>
                    <a:bodyPr/>
                    <a:lstStyle/>
                    <a:p>
                      <a:pPr algn="ctr"/>
                      <a:endParaRPr lang="en-US" sz="1400" dirty="0">
                        <a:solidFill>
                          <a:schemeClr val="tx2">
                            <a:lumMod val="50000"/>
                          </a:schemeClr>
                        </a:solidFill>
                      </a:endParaRPr>
                    </a:p>
                  </a:txBody>
                  <a:tcPr anchor="ctr"/>
                </a:tc>
              </a:tr>
              <a:tr h="370800">
                <a:tc>
                  <a:txBody>
                    <a:bodyPr/>
                    <a:lstStyle/>
                    <a:p>
                      <a:pPr algn="ctr"/>
                      <a:r>
                        <a:rPr lang="en-US" sz="1200" dirty="0" smtClean="0">
                          <a:solidFill>
                            <a:schemeClr val="tx2">
                              <a:lumMod val="50000"/>
                            </a:schemeClr>
                          </a:solidFill>
                        </a:rPr>
                        <a:t>2</a:t>
                      </a:r>
                      <a:endParaRPr lang="en-US" sz="1200" dirty="0">
                        <a:solidFill>
                          <a:schemeClr val="tx2">
                            <a:lumMod val="50000"/>
                          </a:schemeClr>
                        </a:solidFill>
                      </a:endParaRPr>
                    </a:p>
                  </a:txBody>
                  <a:tcPr/>
                </a:tc>
                <a:tc>
                  <a:txBody>
                    <a:bodyPr/>
                    <a:lstStyle/>
                    <a:p>
                      <a:pPr algn="l"/>
                      <a:r>
                        <a:rPr lang="en-US" sz="1200" b="1" dirty="0" smtClean="0">
                          <a:solidFill>
                            <a:schemeClr val="tx2">
                              <a:lumMod val="50000"/>
                            </a:schemeClr>
                          </a:solidFill>
                        </a:rPr>
                        <a:t>History</a:t>
                      </a:r>
                      <a:r>
                        <a:rPr lang="en-US" sz="1200" b="1" baseline="0" dirty="0" smtClean="0">
                          <a:solidFill>
                            <a:schemeClr val="tx2">
                              <a:lumMod val="50000"/>
                            </a:schemeClr>
                          </a:solidFill>
                        </a:rPr>
                        <a:t> of COS</a:t>
                      </a:r>
                      <a:endParaRPr lang="en-US" sz="1200" b="1" dirty="0">
                        <a:solidFill>
                          <a:schemeClr val="tx2">
                            <a:lumMod val="50000"/>
                          </a:schemeClr>
                        </a:solidFill>
                      </a:endParaRPr>
                    </a:p>
                  </a:txBody>
                  <a:tcPr anchor="ctr"/>
                </a:tc>
                <a:tc>
                  <a:txBody>
                    <a:bodyPr/>
                    <a:lstStyle/>
                    <a:p>
                      <a:pPr algn="ctr"/>
                      <a:r>
                        <a:rPr lang="en-US" sz="1400" dirty="0" smtClean="0">
                          <a:solidFill>
                            <a:schemeClr val="tx2">
                              <a:lumMod val="50000"/>
                            </a:schemeClr>
                          </a:solidFill>
                        </a:rPr>
                        <a:t>1</a:t>
                      </a:r>
                      <a:r>
                        <a:rPr lang="en-US" sz="1400" baseline="0" dirty="0" smtClean="0">
                          <a:solidFill>
                            <a:schemeClr val="tx2">
                              <a:lumMod val="50000"/>
                            </a:schemeClr>
                          </a:solidFill>
                        </a:rPr>
                        <a:t>ss</a:t>
                      </a:r>
                      <a:endParaRPr lang="en-US" sz="1400" dirty="0">
                        <a:solidFill>
                          <a:schemeClr val="tx2">
                            <a:lumMod val="50000"/>
                          </a:schemeClr>
                        </a:solidFill>
                      </a:endParaRPr>
                    </a:p>
                  </a:txBody>
                  <a:tcPr anchor="ctr"/>
                </a:tc>
                <a:tc>
                  <a:txBody>
                    <a:bodyPr/>
                    <a:lstStyle/>
                    <a:p>
                      <a:pPr algn="ctr"/>
                      <a:endParaRPr lang="en-US" sz="1400" dirty="0">
                        <a:solidFill>
                          <a:schemeClr val="tx2">
                            <a:lumMod val="50000"/>
                          </a:schemeClr>
                        </a:solidFill>
                      </a:endParaRPr>
                    </a:p>
                  </a:txBody>
                  <a:tcPr anchor="ctr"/>
                </a:tc>
              </a:tr>
              <a:tr h="370800">
                <a:tc>
                  <a:txBody>
                    <a:bodyPr/>
                    <a:lstStyle/>
                    <a:p>
                      <a:pPr algn="ctr"/>
                      <a:r>
                        <a:rPr lang="en-US" sz="1200" dirty="0" smtClean="0">
                          <a:solidFill>
                            <a:schemeClr val="tx2">
                              <a:lumMod val="50000"/>
                            </a:schemeClr>
                          </a:solidFill>
                        </a:rPr>
                        <a:t>3</a:t>
                      </a:r>
                      <a:endParaRPr lang="en-US" sz="1200" dirty="0">
                        <a:solidFill>
                          <a:schemeClr val="tx2">
                            <a:lumMod val="50000"/>
                          </a:schemeClr>
                        </a:solidFill>
                      </a:endParaRPr>
                    </a:p>
                  </a:txBody>
                  <a:tcPr>
                    <a:solidFill>
                      <a:schemeClr val="accent5">
                        <a:lumMod val="40000"/>
                        <a:lumOff val="60000"/>
                      </a:schemeClr>
                    </a:solidFill>
                  </a:tcPr>
                </a:tc>
                <a:tc>
                  <a:txBody>
                    <a:bodyPr/>
                    <a:lstStyle/>
                    <a:p>
                      <a:pPr algn="l"/>
                      <a:r>
                        <a:rPr lang="en-US" sz="1200" b="1" dirty="0" smtClean="0">
                          <a:solidFill>
                            <a:schemeClr val="tx2">
                              <a:lumMod val="50000"/>
                            </a:schemeClr>
                          </a:solidFill>
                        </a:rPr>
                        <a:t>Program and Organization</a:t>
                      </a:r>
                      <a:r>
                        <a:rPr lang="en-US" sz="1200" b="1" baseline="0" dirty="0" smtClean="0">
                          <a:solidFill>
                            <a:schemeClr val="tx2">
                              <a:lumMod val="50000"/>
                            </a:schemeClr>
                          </a:solidFill>
                        </a:rPr>
                        <a:t> of COS</a:t>
                      </a:r>
                      <a:endParaRPr lang="en-US" sz="1200" b="1" dirty="0">
                        <a:solidFill>
                          <a:schemeClr val="tx2">
                            <a:lumMod val="50000"/>
                          </a:schemeClr>
                        </a:solidFill>
                      </a:endParaRPr>
                    </a:p>
                  </a:txBody>
                  <a:tcPr anchor="ctr">
                    <a:solidFill>
                      <a:schemeClr val="accent5">
                        <a:lumMod val="40000"/>
                        <a:lumOff val="60000"/>
                      </a:schemeClr>
                    </a:solidFill>
                  </a:tcPr>
                </a:tc>
                <a:tc>
                  <a:txBody>
                    <a:bodyPr/>
                    <a:lstStyle/>
                    <a:p>
                      <a:pPr algn="ctr"/>
                      <a:r>
                        <a:rPr lang="en-US" sz="1400" dirty="0" smtClean="0">
                          <a:solidFill>
                            <a:schemeClr val="tx2">
                              <a:lumMod val="50000"/>
                            </a:schemeClr>
                          </a:solidFill>
                        </a:rPr>
                        <a:t>2</a:t>
                      </a:r>
                      <a:endParaRPr lang="en-US" sz="1400" dirty="0">
                        <a:solidFill>
                          <a:schemeClr val="tx2">
                            <a:lumMod val="50000"/>
                          </a:schemeClr>
                        </a:solidFill>
                      </a:endParaRPr>
                    </a:p>
                  </a:txBody>
                  <a:tcPr anchor="ctr">
                    <a:solidFill>
                      <a:schemeClr val="accent5">
                        <a:lumMod val="40000"/>
                        <a:lumOff val="60000"/>
                      </a:schemeClr>
                    </a:solidFill>
                  </a:tcPr>
                </a:tc>
                <a:tc>
                  <a:txBody>
                    <a:bodyPr/>
                    <a:lstStyle/>
                    <a:p>
                      <a:pPr algn="ctr"/>
                      <a:endParaRPr lang="en-US" sz="1400" dirty="0">
                        <a:solidFill>
                          <a:schemeClr val="tx2">
                            <a:lumMod val="50000"/>
                          </a:schemeClr>
                        </a:solidFill>
                      </a:endParaRPr>
                    </a:p>
                  </a:txBody>
                  <a:tcPr anchor="ctr">
                    <a:solidFill>
                      <a:schemeClr val="accent5">
                        <a:lumMod val="40000"/>
                        <a:lumOff val="60000"/>
                      </a:schemeClr>
                    </a:solidFill>
                  </a:tcPr>
                </a:tc>
              </a:tr>
              <a:tr h="370800">
                <a:tc>
                  <a:txBody>
                    <a:bodyPr/>
                    <a:lstStyle/>
                    <a:p>
                      <a:pPr algn="ctr"/>
                      <a:r>
                        <a:rPr lang="en-US" sz="1200" dirty="0" smtClean="0">
                          <a:solidFill>
                            <a:schemeClr val="tx2">
                              <a:lumMod val="50000"/>
                            </a:schemeClr>
                          </a:solidFill>
                        </a:rPr>
                        <a:t>4</a:t>
                      </a:r>
                      <a:endParaRPr lang="en-US" sz="1200" dirty="0">
                        <a:solidFill>
                          <a:schemeClr val="tx2">
                            <a:lumMod val="50000"/>
                          </a:schemeClr>
                        </a:solidFill>
                      </a:endParaRPr>
                    </a:p>
                  </a:txBody>
                  <a:tcPr/>
                </a:tc>
                <a:tc>
                  <a:txBody>
                    <a:bodyPr/>
                    <a:lstStyle/>
                    <a:p>
                      <a:pPr algn="l"/>
                      <a:r>
                        <a:rPr lang="en-US" sz="1200" b="1" dirty="0" smtClean="0">
                          <a:solidFill>
                            <a:schemeClr val="tx2">
                              <a:lumMod val="50000"/>
                            </a:schemeClr>
                          </a:solidFill>
                        </a:rPr>
                        <a:t>Anatomy</a:t>
                      </a:r>
                      <a:r>
                        <a:rPr lang="en-US" sz="1200" b="1" baseline="0" dirty="0" smtClean="0">
                          <a:solidFill>
                            <a:schemeClr val="tx2">
                              <a:lumMod val="50000"/>
                            </a:schemeClr>
                          </a:solidFill>
                        </a:rPr>
                        <a:t> and Physiology of Human Body</a:t>
                      </a:r>
                      <a:endParaRPr lang="en-US" sz="1200" b="1" dirty="0">
                        <a:solidFill>
                          <a:schemeClr val="tx2">
                            <a:lumMod val="50000"/>
                          </a:schemeClr>
                        </a:solidFill>
                      </a:endParaRPr>
                    </a:p>
                  </a:txBody>
                  <a:tcPr anchor="ctr"/>
                </a:tc>
                <a:tc>
                  <a:txBody>
                    <a:bodyPr/>
                    <a:lstStyle/>
                    <a:p>
                      <a:pPr algn="ctr"/>
                      <a:r>
                        <a:rPr lang="en-US" sz="1400" dirty="0" smtClean="0">
                          <a:solidFill>
                            <a:schemeClr val="tx2">
                              <a:lumMod val="50000"/>
                            </a:schemeClr>
                          </a:solidFill>
                        </a:rPr>
                        <a:t>2 +1ss</a:t>
                      </a:r>
                      <a:endParaRPr lang="en-US" sz="1400" dirty="0">
                        <a:solidFill>
                          <a:schemeClr val="tx2">
                            <a:lumMod val="50000"/>
                          </a:schemeClr>
                        </a:solidFill>
                      </a:endParaRPr>
                    </a:p>
                  </a:txBody>
                  <a:tcPr anchor="ctr"/>
                </a:tc>
                <a:tc>
                  <a:txBody>
                    <a:bodyPr/>
                    <a:lstStyle/>
                    <a:p>
                      <a:pPr algn="ctr"/>
                      <a:endParaRPr lang="en-US" sz="1400" dirty="0">
                        <a:solidFill>
                          <a:schemeClr val="tx2">
                            <a:lumMod val="50000"/>
                          </a:schemeClr>
                        </a:solidFill>
                      </a:endParaRPr>
                    </a:p>
                  </a:txBody>
                  <a:tcPr anchor="ctr"/>
                </a:tc>
              </a:tr>
              <a:tr h="370800">
                <a:tc>
                  <a:txBody>
                    <a:bodyPr/>
                    <a:lstStyle/>
                    <a:p>
                      <a:pPr algn="ctr"/>
                      <a:endParaRPr lang="en-US" sz="1200" dirty="0">
                        <a:solidFill>
                          <a:schemeClr val="tx2">
                            <a:lumMod val="50000"/>
                          </a:schemeClr>
                        </a:solidFill>
                      </a:endParaRPr>
                    </a:p>
                  </a:txBody>
                  <a:tcPr/>
                </a:tc>
                <a:tc>
                  <a:txBody>
                    <a:bodyPr/>
                    <a:lstStyle/>
                    <a:p>
                      <a:pPr algn="l"/>
                      <a:r>
                        <a:rPr lang="en-US" sz="1000" dirty="0" smtClean="0">
                          <a:solidFill>
                            <a:schemeClr val="tx2">
                              <a:lumMod val="50000"/>
                            </a:schemeClr>
                          </a:solidFill>
                        </a:rPr>
                        <a:t>Cardiovascular, Respiratory,</a:t>
                      </a:r>
                      <a:r>
                        <a:rPr lang="en-US" sz="1000" baseline="0" dirty="0" smtClean="0">
                          <a:solidFill>
                            <a:schemeClr val="tx2">
                              <a:lumMod val="50000"/>
                            </a:schemeClr>
                          </a:solidFill>
                        </a:rPr>
                        <a:t> Skeletal, Muscular, Neuromuscular Systems</a:t>
                      </a:r>
                      <a:endParaRPr lang="en-US" sz="1000" dirty="0">
                        <a:solidFill>
                          <a:schemeClr val="tx2">
                            <a:lumMod val="50000"/>
                          </a:schemeClr>
                        </a:solidFill>
                      </a:endParaRPr>
                    </a:p>
                  </a:txBody>
                  <a:tcPr anchor="ctr"/>
                </a:tc>
                <a:tc>
                  <a:txBody>
                    <a:bodyPr/>
                    <a:lstStyle/>
                    <a:p>
                      <a:pPr algn="ctr"/>
                      <a:endParaRPr lang="en-US" sz="1400" dirty="0">
                        <a:solidFill>
                          <a:schemeClr val="tx2">
                            <a:lumMod val="50000"/>
                          </a:schemeClr>
                        </a:solidFill>
                      </a:endParaRPr>
                    </a:p>
                  </a:txBody>
                  <a:tcPr anchor="ctr"/>
                </a:tc>
                <a:tc>
                  <a:txBody>
                    <a:bodyPr/>
                    <a:lstStyle/>
                    <a:p>
                      <a:pPr algn="ctr"/>
                      <a:endParaRPr lang="en-US" sz="1400" dirty="0">
                        <a:solidFill>
                          <a:schemeClr val="tx2">
                            <a:lumMod val="50000"/>
                          </a:schemeClr>
                        </a:solidFill>
                      </a:endParaRPr>
                    </a:p>
                  </a:txBody>
                  <a:tcPr anchor="ctr"/>
                </a:tc>
              </a:tr>
              <a:tr h="370800">
                <a:tc>
                  <a:txBody>
                    <a:bodyPr/>
                    <a:lstStyle/>
                    <a:p>
                      <a:pPr algn="ctr"/>
                      <a:r>
                        <a:rPr lang="en-US" sz="1200" dirty="0" smtClean="0">
                          <a:solidFill>
                            <a:schemeClr val="tx2">
                              <a:lumMod val="50000"/>
                            </a:schemeClr>
                          </a:solidFill>
                        </a:rPr>
                        <a:t>5</a:t>
                      </a:r>
                      <a:endParaRPr lang="en-US" sz="1200" dirty="0">
                        <a:solidFill>
                          <a:schemeClr val="tx2">
                            <a:lumMod val="50000"/>
                          </a:schemeClr>
                        </a:solidFill>
                      </a:endParaRPr>
                    </a:p>
                  </a:txBody>
                  <a:tcPr/>
                </a:tc>
                <a:tc>
                  <a:txBody>
                    <a:bodyPr/>
                    <a:lstStyle/>
                    <a:p>
                      <a:pPr algn="l"/>
                      <a:r>
                        <a:rPr lang="en-US" sz="1200" b="1" dirty="0" smtClean="0">
                          <a:solidFill>
                            <a:schemeClr val="tx2">
                              <a:lumMod val="50000"/>
                            </a:schemeClr>
                          </a:solidFill>
                        </a:rPr>
                        <a:t>(Pre-medical) First Aid </a:t>
                      </a:r>
                      <a:endParaRPr lang="en-US" sz="1200" b="1" dirty="0">
                        <a:solidFill>
                          <a:schemeClr val="tx2">
                            <a:lumMod val="50000"/>
                          </a:schemeClr>
                        </a:solidFill>
                      </a:endParaRPr>
                    </a:p>
                  </a:txBody>
                  <a:tcPr anchor="ctr"/>
                </a:tc>
                <a:tc>
                  <a:txBody>
                    <a:bodyPr/>
                    <a:lstStyle/>
                    <a:p>
                      <a:pPr algn="ctr"/>
                      <a:endParaRPr lang="en-US" sz="1400" dirty="0">
                        <a:solidFill>
                          <a:schemeClr val="tx2">
                            <a:lumMod val="50000"/>
                          </a:schemeClr>
                        </a:solidFill>
                      </a:endParaRPr>
                    </a:p>
                  </a:txBody>
                  <a:tcPr anchor="ctr"/>
                </a:tc>
                <a:tc>
                  <a:txBody>
                    <a:bodyPr/>
                    <a:lstStyle/>
                    <a:p>
                      <a:pPr algn="ctr"/>
                      <a:r>
                        <a:rPr lang="en-US" sz="1400" dirty="0" smtClean="0">
                          <a:solidFill>
                            <a:schemeClr val="tx2">
                              <a:lumMod val="50000"/>
                            </a:schemeClr>
                          </a:solidFill>
                        </a:rPr>
                        <a:t>2</a:t>
                      </a:r>
                      <a:endParaRPr lang="en-US" sz="1400" dirty="0">
                        <a:solidFill>
                          <a:schemeClr val="tx2">
                            <a:lumMod val="50000"/>
                          </a:schemeClr>
                        </a:solidFill>
                      </a:endParaRPr>
                    </a:p>
                  </a:txBody>
                  <a:tcPr anchor="ctr"/>
                </a:tc>
              </a:tr>
              <a:tr h="370800">
                <a:tc>
                  <a:txBody>
                    <a:bodyPr/>
                    <a:lstStyle/>
                    <a:p>
                      <a:pPr algn="ctr"/>
                      <a:endParaRPr lang="en-US" sz="1200" dirty="0">
                        <a:solidFill>
                          <a:schemeClr val="tx2">
                            <a:lumMod val="50000"/>
                          </a:schemeClr>
                        </a:solidFill>
                      </a:endParaRPr>
                    </a:p>
                  </a:txBody>
                  <a:tcPr/>
                </a:tc>
                <a:tc>
                  <a:txBody>
                    <a:bodyPr/>
                    <a:lstStyle/>
                    <a:p>
                      <a:pPr algn="l"/>
                      <a:r>
                        <a:rPr lang="en-US" sz="1000" dirty="0" smtClean="0">
                          <a:solidFill>
                            <a:schemeClr val="tx2">
                              <a:lumMod val="50000"/>
                            </a:schemeClr>
                          </a:solidFill>
                        </a:rPr>
                        <a:t>First Aid practicing: life threatening situations, bleeding, unconsciousness, musculoskeletal injuries,….Bandaging</a:t>
                      </a:r>
                      <a:r>
                        <a:rPr lang="en-US" sz="1000" baseline="0" dirty="0" smtClean="0">
                          <a:solidFill>
                            <a:schemeClr val="tx2">
                              <a:lumMod val="50000"/>
                            </a:schemeClr>
                          </a:solidFill>
                        </a:rPr>
                        <a:t> techniques, Transportation of injured people</a:t>
                      </a:r>
                      <a:endParaRPr lang="en-US" sz="1000" dirty="0">
                        <a:solidFill>
                          <a:schemeClr val="tx2">
                            <a:lumMod val="50000"/>
                          </a:schemeClr>
                        </a:solidFill>
                      </a:endParaRPr>
                    </a:p>
                  </a:txBody>
                  <a:tcPr anchor="ctr"/>
                </a:tc>
                <a:tc>
                  <a:txBody>
                    <a:bodyPr/>
                    <a:lstStyle/>
                    <a:p>
                      <a:pPr algn="ctr"/>
                      <a:endParaRPr lang="en-US" sz="1400" dirty="0">
                        <a:solidFill>
                          <a:schemeClr val="tx2">
                            <a:lumMod val="50000"/>
                          </a:schemeClr>
                        </a:solidFill>
                      </a:endParaRPr>
                    </a:p>
                  </a:txBody>
                  <a:tcPr anchor="ctr"/>
                </a:tc>
                <a:tc>
                  <a:txBody>
                    <a:bodyPr/>
                    <a:lstStyle/>
                    <a:p>
                      <a:pPr algn="ctr"/>
                      <a:endParaRPr lang="en-US" sz="1400" dirty="0">
                        <a:solidFill>
                          <a:schemeClr val="tx2">
                            <a:lumMod val="50000"/>
                          </a:schemeClr>
                        </a:solidFill>
                      </a:endParaRPr>
                    </a:p>
                  </a:txBody>
                  <a:tcPr anchor="ctr"/>
                </a:tc>
              </a:tr>
            </a:tbl>
          </a:graphicData>
        </a:graphic>
      </p:graphicFrame>
      <p:sp>
        <p:nvSpPr>
          <p:cNvPr id="11" name="TextovéPole 10"/>
          <p:cNvSpPr txBox="1"/>
          <p:nvPr/>
        </p:nvSpPr>
        <p:spPr>
          <a:xfrm>
            <a:off x="285720" y="1643050"/>
            <a:ext cx="5697394" cy="461665"/>
          </a:xfrm>
          <a:prstGeom prst="rect">
            <a:avLst/>
          </a:prstGeom>
          <a:noFill/>
        </p:spPr>
        <p:txBody>
          <a:bodyPr wrap="none" rtlCol="0">
            <a:spAutoFit/>
          </a:bodyPr>
          <a:lstStyle/>
          <a:p>
            <a:r>
              <a:rPr lang="en-US" sz="1200" dirty="0" smtClean="0">
                <a:solidFill>
                  <a:schemeClr val="tx2">
                    <a:lumMod val="50000"/>
                  </a:schemeClr>
                </a:solidFill>
              </a:rPr>
              <a:t>Lessons take the form of lectures, group work, practical exercises and self-study. </a:t>
            </a:r>
          </a:p>
          <a:p>
            <a:r>
              <a:rPr lang="en-US" sz="1200" dirty="0" smtClean="0">
                <a:solidFill>
                  <a:schemeClr val="tx2">
                    <a:lumMod val="50000"/>
                  </a:schemeClr>
                </a:solidFill>
              </a:rPr>
              <a:t>Self-study is included into total amount of lessons.</a:t>
            </a:r>
            <a:endParaRPr lang="en-US" sz="1200" dirty="0">
              <a:solidFill>
                <a:schemeClr val="tx2">
                  <a:lumMod val="50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alpha val="77000"/>
              </a:schemeClr>
            </a:gs>
            <a:gs pos="100000">
              <a:srgbClr val="D1C39F"/>
            </a:gs>
          </a:gsLst>
          <a:lin ang="5400000" scaled="0"/>
        </a:gradFill>
        <a:effectLst/>
      </p:bgPr>
    </p:bg>
    <p:spTree>
      <p:nvGrpSpPr>
        <p:cNvPr id="1" name=""/>
        <p:cNvGrpSpPr/>
        <p:nvPr/>
      </p:nvGrpSpPr>
      <p:grpSpPr>
        <a:xfrm>
          <a:off x="0" y="0"/>
          <a:ext cx="0" cy="0"/>
          <a:chOff x="0" y="0"/>
          <a:chExt cx="0" cy="0"/>
        </a:xfrm>
      </p:grpSpPr>
      <p:sp>
        <p:nvSpPr>
          <p:cNvPr id="4" name="Nadpis 3"/>
          <p:cNvSpPr>
            <a:spLocks noGrp="1"/>
          </p:cNvSpPr>
          <p:nvPr>
            <p:ph type="title"/>
          </p:nvPr>
        </p:nvSpPr>
        <p:spPr>
          <a:xfrm>
            <a:off x="357158" y="214290"/>
            <a:ext cx="8607330" cy="928694"/>
          </a:xfrm>
          <a:solidFill>
            <a:schemeClr val="tx2">
              <a:lumMod val="75000"/>
            </a:schemeClr>
          </a:solidFill>
          <a:ln w="19050">
            <a:noFill/>
          </a:ln>
          <a:effectLst/>
          <a:scene3d>
            <a:camera prst="orthographicFront">
              <a:rot lat="0" lon="0" rev="0"/>
            </a:camera>
            <a:lightRig rig="chilly" dir="t">
              <a:rot lat="0" lon="0" rev="18480000"/>
            </a:lightRig>
          </a:scene3d>
          <a:sp3d prstMaterial="clear">
            <a:bevelT h="63500"/>
          </a:sp3d>
        </p:spPr>
        <p:txBody>
          <a:bodyPr>
            <a:normAutofit fontScale="90000"/>
          </a:bodyPr>
          <a:lstStyle/>
          <a:p>
            <a:pPr algn="l"/>
            <a:r>
              <a:rPr lang="cs-CZ" sz="2800" dirty="0" smtClean="0">
                <a:effectLst>
                  <a:outerShdw blurRad="38100" dist="38100" dir="2700000" algn="tl">
                    <a:srgbClr val="000000">
                      <a:alpha val="43137"/>
                    </a:srgbClr>
                  </a:outerShdw>
                </a:effectLst>
              </a:rPr>
              <a:t>           </a:t>
            </a:r>
            <a:r>
              <a:rPr lang="en-US" sz="2200" b="1" dirty="0" smtClean="0">
                <a:solidFill>
                  <a:schemeClr val="bg1"/>
                </a:solidFill>
                <a:effectLst>
                  <a:outerShdw blurRad="38100" dist="38100" dir="2700000" algn="tl">
                    <a:srgbClr val="000000">
                      <a:alpha val="43137"/>
                    </a:srgbClr>
                  </a:outerShdw>
                </a:effectLst>
              </a:rPr>
              <a:t>Czech </a:t>
            </a:r>
            <a:r>
              <a:rPr lang="en-US" sz="2200" b="1" dirty="0" err="1" smtClean="0">
                <a:solidFill>
                  <a:schemeClr val="bg1"/>
                </a:solidFill>
                <a:effectLst>
                  <a:outerShdw blurRad="38100" dist="38100" dir="2700000" algn="tl">
                    <a:srgbClr val="000000">
                      <a:alpha val="43137"/>
                    </a:srgbClr>
                  </a:outerShdw>
                </a:effectLst>
              </a:rPr>
              <a:t>Sokol</a:t>
            </a:r>
            <a:r>
              <a:rPr lang="en-US" sz="2200" b="1" dirty="0" smtClean="0">
                <a:solidFill>
                  <a:schemeClr val="bg1"/>
                </a:solidFill>
                <a:effectLst>
                  <a:outerShdw blurRad="38100" dist="38100" dir="2700000" algn="tl">
                    <a:srgbClr val="000000">
                      <a:alpha val="43137"/>
                    </a:srgbClr>
                  </a:outerShdw>
                </a:effectLst>
              </a:rPr>
              <a:t> Organization</a:t>
            </a:r>
            <a:r>
              <a:rPr lang="cs-CZ" sz="2200" b="1" dirty="0" smtClean="0">
                <a:solidFill>
                  <a:schemeClr val="bg1"/>
                </a:solidFill>
                <a:effectLst>
                  <a:outerShdw blurRad="38100" dist="38100" dir="2700000" algn="tl">
                    <a:srgbClr val="000000">
                      <a:alpha val="43137"/>
                    </a:srgbClr>
                  </a:outerShdw>
                </a:effectLst>
              </a:rPr>
              <a:t/>
            </a:r>
            <a:br>
              <a:rPr lang="cs-CZ" sz="2200" b="1" dirty="0" smtClean="0">
                <a:solidFill>
                  <a:schemeClr val="bg1"/>
                </a:solidFill>
                <a:effectLst>
                  <a:outerShdw blurRad="38100" dist="38100" dir="2700000" algn="tl">
                    <a:srgbClr val="000000">
                      <a:alpha val="43137"/>
                    </a:srgbClr>
                  </a:outerShdw>
                </a:effectLst>
              </a:rPr>
            </a:br>
            <a:r>
              <a:rPr lang="cs-CZ" sz="2800" dirty="0" smtClean="0">
                <a:solidFill>
                  <a:schemeClr val="bg1"/>
                </a:solidFill>
              </a:rPr>
              <a:t>           </a:t>
            </a:r>
            <a:r>
              <a:rPr lang="cs-CZ" sz="1200" b="1" dirty="0" err="1" smtClean="0">
                <a:solidFill>
                  <a:schemeClr val="bg1"/>
                </a:solidFill>
                <a:effectLst>
                  <a:outerShdw blurRad="38100" dist="38100" dir="2700000" algn="tl">
                    <a:srgbClr val="000000">
                      <a:alpha val="43137"/>
                    </a:srgbClr>
                  </a:outerShdw>
                </a:effectLst>
              </a:rPr>
              <a:t>Developing</a:t>
            </a:r>
            <a:r>
              <a:rPr lang="cs-CZ" sz="1200" b="1" dirty="0" smtClean="0">
                <a:solidFill>
                  <a:schemeClr val="bg1"/>
                </a:solidFill>
                <a:effectLst>
                  <a:outerShdw blurRad="38100" dist="38100" dir="2700000" algn="tl">
                    <a:srgbClr val="000000">
                      <a:alpha val="43137"/>
                    </a:srgbClr>
                  </a:outerShdw>
                </a:effectLst>
              </a:rPr>
              <a:t> </a:t>
            </a:r>
            <a:r>
              <a:rPr lang="cs-CZ" sz="1200" b="1" dirty="0" err="1" smtClean="0">
                <a:solidFill>
                  <a:schemeClr val="bg1"/>
                </a:solidFill>
                <a:effectLst>
                  <a:outerShdw blurRad="38100" dist="38100" dir="2700000" algn="tl">
                    <a:srgbClr val="000000">
                      <a:alpha val="43137"/>
                    </a:srgbClr>
                  </a:outerShdw>
                </a:effectLst>
              </a:rPr>
              <a:t>the</a:t>
            </a:r>
            <a:r>
              <a:rPr lang="cs-CZ" sz="1200" b="1" dirty="0" smtClean="0">
                <a:solidFill>
                  <a:schemeClr val="bg1"/>
                </a:solidFill>
                <a:effectLst>
                  <a:outerShdw blurRad="38100" dist="38100" dir="2700000" algn="tl">
                    <a:srgbClr val="000000">
                      <a:alpha val="43137"/>
                    </a:srgbClr>
                  </a:outerShdw>
                </a:effectLst>
              </a:rPr>
              <a:t> </a:t>
            </a:r>
            <a:r>
              <a:rPr lang="cs-CZ" sz="1200" b="1" dirty="0" err="1" smtClean="0">
                <a:solidFill>
                  <a:schemeClr val="bg1"/>
                </a:solidFill>
                <a:effectLst>
                  <a:outerShdw blurRad="38100" dist="38100" dir="2700000" algn="tl">
                    <a:srgbClr val="000000">
                      <a:alpha val="43137"/>
                    </a:srgbClr>
                  </a:outerShdw>
                </a:effectLst>
              </a:rPr>
              <a:t>competences</a:t>
            </a:r>
            <a:r>
              <a:rPr lang="cs-CZ" sz="1200" b="1" dirty="0" smtClean="0">
                <a:solidFill>
                  <a:schemeClr val="bg1"/>
                </a:solidFill>
                <a:effectLst>
                  <a:outerShdw blurRad="38100" dist="38100" dir="2700000" algn="tl">
                    <a:srgbClr val="000000">
                      <a:alpha val="43137"/>
                    </a:srgbClr>
                  </a:outerShdw>
                </a:effectLst>
              </a:rPr>
              <a:t> </a:t>
            </a:r>
            <a:r>
              <a:rPr lang="cs-CZ" sz="1200" b="1" dirty="0" err="1" smtClean="0">
                <a:solidFill>
                  <a:schemeClr val="bg1"/>
                </a:solidFill>
                <a:effectLst>
                  <a:outerShdw blurRad="38100" dist="38100" dir="2700000" algn="tl">
                    <a:srgbClr val="000000">
                      <a:alpha val="43137"/>
                    </a:srgbClr>
                  </a:outerShdw>
                </a:effectLst>
              </a:rPr>
              <a:t>of</a:t>
            </a:r>
            <a:r>
              <a:rPr lang="cs-CZ" sz="1200" b="1" dirty="0" smtClean="0">
                <a:solidFill>
                  <a:schemeClr val="bg1"/>
                </a:solidFill>
                <a:effectLst>
                  <a:outerShdw blurRad="38100" dist="38100" dir="2700000" algn="tl">
                    <a:srgbClr val="000000">
                      <a:alpha val="43137"/>
                    </a:srgbClr>
                  </a:outerShdw>
                </a:effectLst>
              </a:rPr>
              <a:t> </a:t>
            </a:r>
            <a:r>
              <a:rPr lang="cs-CZ" sz="1200" b="1" dirty="0" err="1" smtClean="0">
                <a:solidFill>
                  <a:schemeClr val="bg1"/>
                </a:solidFill>
                <a:effectLst>
                  <a:outerShdw blurRad="38100" dist="38100" dir="2700000" algn="tl">
                    <a:srgbClr val="000000">
                      <a:alpha val="43137"/>
                    </a:srgbClr>
                  </a:outerShdw>
                </a:effectLst>
              </a:rPr>
              <a:t>instructors</a:t>
            </a:r>
            <a:r>
              <a:rPr lang="cs-CZ" sz="1200" b="1" dirty="0" smtClean="0">
                <a:solidFill>
                  <a:schemeClr val="bg1"/>
                </a:solidFill>
                <a:effectLst>
                  <a:outerShdw blurRad="38100" dist="38100" dir="2700000" algn="tl">
                    <a:srgbClr val="000000">
                      <a:alpha val="43137"/>
                    </a:srgbClr>
                  </a:outerShdw>
                </a:effectLst>
              </a:rPr>
              <a:t> </a:t>
            </a:r>
            <a:r>
              <a:rPr lang="cs-CZ" sz="1200" b="1" dirty="0" err="1" smtClean="0">
                <a:solidFill>
                  <a:schemeClr val="bg1"/>
                </a:solidFill>
                <a:effectLst>
                  <a:outerShdw blurRad="38100" dist="38100" dir="2700000" algn="tl">
                    <a:srgbClr val="000000">
                      <a:alpha val="43137"/>
                    </a:srgbClr>
                  </a:outerShdw>
                </a:effectLst>
              </a:rPr>
              <a:t>delivering</a:t>
            </a:r>
            <a:r>
              <a:rPr lang="cs-CZ" sz="1200" b="1" dirty="0" smtClean="0">
                <a:solidFill>
                  <a:schemeClr val="bg1"/>
                </a:solidFill>
                <a:effectLst>
                  <a:outerShdw blurRad="38100" dist="38100" dir="2700000" algn="tl">
                    <a:srgbClr val="000000">
                      <a:alpha val="43137"/>
                    </a:srgbClr>
                  </a:outerShdw>
                </a:effectLst>
              </a:rPr>
              <a:t> </a:t>
            </a:r>
            <a:r>
              <a:rPr lang="cs-CZ" sz="1200" b="1" dirty="0" err="1" smtClean="0">
                <a:solidFill>
                  <a:schemeClr val="bg1"/>
                </a:solidFill>
                <a:effectLst>
                  <a:outerShdw blurRad="38100" dist="38100" dir="2700000" algn="tl">
                    <a:srgbClr val="000000">
                      <a:alpha val="43137"/>
                    </a:srgbClr>
                  </a:outerShdw>
                </a:effectLst>
              </a:rPr>
              <a:t>physical</a:t>
            </a:r>
            <a:r>
              <a:rPr lang="cs-CZ" sz="1200" b="1" dirty="0" smtClean="0">
                <a:solidFill>
                  <a:schemeClr val="bg1"/>
                </a:solidFill>
                <a:effectLst>
                  <a:outerShdw blurRad="38100" dist="38100" dir="2700000" algn="tl">
                    <a:srgbClr val="000000">
                      <a:alpha val="43137"/>
                    </a:srgbClr>
                  </a:outerShdw>
                </a:effectLst>
              </a:rPr>
              <a:t> </a:t>
            </a:r>
            <a:r>
              <a:rPr lang="cs-CZ" sz="1200" b="1" dirty="0" err="1" smtClean="0">
                <a:solidFill>
                  <a:schemeClr val="bg1"/>
                </a:solidFill>
                <a:effectLst>
                  <a:outerShdw blurRad="38100" dist="38100" dir="2700000" algn="tl">
                    <a:srgbClr val="000000">
                      <a:alpha val="43137"/>
                    </a:srgbClr>
                  </a:outerShdw>
                </a:effectLst>
              </a:rPr>
              <a:t>activity</a:t>
            </a:r>
            <a:r>
              <a:rPr lang="cs-CZ" sz="1200" b="1" dirty="0" smtClean="0">
                <a:solidFill>
                  <a:schemeClr val="bg1"/>
                </a:solidFill>
                <a:effectLst>
                  <a:outerShdw blurRad="38100" dist="38100" dir="2700000" algn="tl">
                    <a:srgbClr val="000000">
                      <a:alpha val="43137"/>
                    </a:srgbClr>
                  </a:outerShdw>
                </a:effectLst>
              </a:rPr>
              <a:t> </a:t>
            </a:r>
            <a:r>
              <a:rPr lang="cs-CZ" sz="1200" b="1" dirty="0" err="1" smtClean="0">
                <a:solidFill>
                  <a:schemeClr val="bg1"/>
                </a:solidFill>
                <a:effectLst>
                  <a:outerShdw blurRad="38100" dist="38100" dir="2700000" algn="tl">
                    <a:srgbClr val="000000">
                      <a:alpha val="43137"/>
                    </a:srgbClr>
                  </a:outerShdw>
                </a:effectLst>
              </a:rPr>
              <a:t>programs</a:t>
            </a:r>
            <a:r>
              <a:rPr lang="cs-CZ" sz="1200" b="1" dirty="0" smtClean="0">
                <a:solidFill>
                  <a:schemeClr val="bg1"/>
                </a:solidFill>
                <a:effectLst>
                  <a:outerShdw blurRad="38100" dist="38100" dir="2700000" algn="tl">
                    <a:srgbClr val="000000">
                      <a:alpha val="43137"/>
                    </a:srgbClr>
                  </a:outerShdw>
                </a:effectLst>
              </a:rPr>
              <a:t> </a:t>
            </a:r>
            <a:r>
              <a:rPr lang="cs-CZ" sz="1200" b="1" dirty="0" err="1" smtClean="0">
                <a:solidFill>
                  <a:schemeClr val="bg1"/>
                </a:solidFill>
                <a:effectLst>
                  <a:outerShdw blurRad="38100" dist="38100" dir="2700000" algn="tl">
                    <a:srgbClr val="000000">
                      <a:alpha val="43137"/>
                    </a:srgbClr>
                  </a:outerShdw>
                </a:effectLst>
              </a:rPr>
              <a:t>for</a:t>
            </a:r>
            <a:r>
              <a:rPr lang="cs-CZ" sz="1200" b="1" dirty="0" smtClean="0">
                <a:solidFill>
                  <a:schemeClr val="bg1"/>
                </a:solidFill>
                <a:effectLst>
                  <a:outerShdw blurRad="38100" dist="38100" dir="2700000" algn="tl">
                    <a:srgbClr val="000000">
                      <a:alpha val="43137"/>
                    </a:srgbClr>
                  </a:outerShdw>
                </a:effectLst>
              </a:rPr>
              <a:t> </a:t>
            </a:r>
            <a:r>
              <a:rPr lang="cs-CZ" sz="1200" b="1" dirty="0" err="1" smtClean="0">
                <a:solidFill>
                  <a:schemeClr val="bg1"/>
                </a:solidFill>
                <a:effectLst>
                  <a:outerShdw blurRad="38100" dist="38100" dir="2700000" algn="tl">
                    <a:srgbClr val="000000">
                      <a:alpha val="43137"/>
                    </a:srgbClr>
                  </a:outerShdw>
                </a:effectLst>
              </a:rPr>
              <a:t>elderly</a:t>
            </a:r>
            <a:r>
              <a:rPr lang="cs-CZ" sz="1200" b="1" dirty="0" smtClean="0">
                <a:solidFill>
                  <a:schemeClr val="bg1"/>
                </a:solidFill>
                <a:effectLst>
                  <a:outerShdw blurRad="38100" dist="38100" dir="2700000" algn="tl">
                    <a:srgbClr val="000000">
                      <a:alpha val="43137"/>
                    </a:srgbClr>
                  </a:outerShdw>
                </a:effectLst>
              </a:rPr>
              <a:t> </a:t>
            </a:r>
            <a:r>
              <a:rPr lang="cs-CZ" sz="1200" b="1" dirty="0" err="1" smtClean="0">
                <a:solidFill>
                  <a:schemeClr val="bg1"/>
                </a:solidFill>
                <a:effectLst>
                  <a:outerShdw blurRad="38100" dist="38100" dir="2700000" algn="tl">
                    <a:srgbClr val="000000">
                      <a:alpha val="43137"/>
                    </a:srgbClr>
                  </a:outerShdw>
                </a:effectLst>
              </a:rPr>
              <a:t>people</a:t>
            </a:r>
            <a:r>
              <a:rPr lang="cs-CZ" sz="1200" b="1" dirty="0" smtClean="0">
                <a:solidFill>
                  <a:schemeClr val="bg1"/>
                </a:solidFill>
                <a:effectLst>
                  <a:outerShdw blurRad="38100" dist="38100" dir="2700000" algn="tl">
                    <a:srgbClr val="000000">
                      <a:alpha val="43137"/>
                    </a:srgbClr>
                  </a:outerShdw>
                </a:effectLst>
              </a:rPr>
              <a:t>.</a:t>
            </a:r>
            <a:endParaRPr lang="en-US" sz="1200" b="1" dirty="0">
              <a:solidFill>
                <a:schemeClr val="bg1"/>
              </a:solidFill>
              <a:effectLst>
                <a:outerShdw blurRad="38100" dist="38100" dir="2700000" algn="tl">
                  <a:srgbClr val="000000">
                    <a:alpha val="43137"/>
                  </a:srgbClr>
                </a:outerShdw>
              </a:effectLst>
            </a:endParaRPr>
          </a:p>
        </p:txBody>
      </p:sp>
      <p:sp>
        <p:nvSpPr>
          <p:cNvPr id="5" name="Zástupný symbol pro zápatí 4"/>
          <p:cNvSpPr>
            <a:spLocks noGrp="1"/>
          </p:cNvSpPr>
          <p:nvPr>
            <p:ph type="ftr" sz="quarter" idx="11"/>
          </p:nvPr>
        </p:nvSpPr>
        <p:spPr>
          <a:xfrm>
            <a:off x="2571736" y="6356350"/>
            <a:ext cx="4000528" cy="365125"/>
          </a:xfrm>
        </p:spPr>
        <p:txBody>
          <a:bodyPr/>
          <a:lstStyle/>
          <a:p>
            <a:r>
              <a:rPr lang="en-US" dirty="0" smtClean="0"/>
              <a:t>MOVING Age Conference 30th April - 2nd May, Gent</a:t>
            </a:r>
            <a:endParaRPr lang="en-US" dirty="0"/>
          </a:p>
        </p:txBody>
      </p:sp>
      <p:sp>
        <p:nvSpPr>
          <p:cNvPr id="1126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265" name="Object 1"/>
          <p:cNvGraphicFramePr>
            <a:graphicFrameLocks noChangeAspect="1"/>
          </p:cNvGraphicFramePr>
          <p:nvPr/>
        </p:nvGraphicFramePr>
        <p:xfrm>
          <a:off x="428596" y="285728"/>
          <a:ext cx="714380" cy="714380"/>
        </p:xfrm>
        <a:graphic>
          <a:graphicData uri="http://schemas.openxmlformats.org/presentationml/2006/ole">
            <mc:AlternateContent xmlns:mc="http://schemas.openxmlformats.org/markup-compatibility/2006">
              <mc:Choice xmlns:v="urn:schemas-microsoft-com:vml" Requires="v">
                <p:oleObj spid="_x0000_s51222" r:id="rId4" imgW="1192680" imgH="1200960" progId="">
                  <p:embed/>
                </p:oleObj>
              </mc:Choice>
              <mc:Fallback>
                <p:oleObj r:id="rId4" imgW="1192680" imgH="1200960" progId="">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596" y="285728"/>
                        <a:ext cx="714380" cy="7143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Obdélník 6"/>
          <p:cNvSpPr/>
          <p:nvPr/>
        </p:nvSpPr>
        <p:spPr>
          <a:xfrm>
            <a:off x="357158" y="1214422"/>
            <a:ext cx="1571635" cy="369332"/>
          </a:xfrm>
          <a:prstGeom prst="rect">
            <a:avLst/>
          </a:prstGeom>
          <a:solidFill>
            <a:schemeClr val="accent1">
              <a:lumMod val="75000"/>
            </a:schemeClr>
          </a:solidFill>
          <a:ln>
            <a:noFill/>
          </a:ln>
          <a:effectLst/>
          <a:scene3d>
            <a:camera prst="orthographicFront">
              <a:rot lat="0" lon="0" rev="0"/>
            </a:camera>
            <a:lightRig rig="chilly" dir="t">
              <a:rot lat="0" lon="0" rev="18480000"/>
            </a:lightRig>
          </a:scene3d>
          <a:sp3d prstMaterial="clear">
            <a:bevelT h="63500"/>
          </a:sp3d>
        </p:spPr>
        <p:txBody>
          <a:bodyPr wrap="square">
            <a:spAutoFit/>
          </a:bodyPr>
          <a:lstStyle/>
          <a:p>
            <a:pPr indent="20638" algn="ctr"/>
            <a:r>
              <a:rPr lang="en-US" b="1" dirty="0" smtClean="0">
                <a:solidFill>
                  <a:schemeClr val="tx2">
                    <a:lumMod val="50000"/>
                  </a:schemeClr>
                </a:solidFill>
                <a:latin typeface="+mj-lt"/>
              </a:rPr>
              <a:t>Curriculum</a:t>
            </a:r>
            <a:endParaRPr lang="cs-CZ" b="1" dirty="0" smtClean="0">
              <a:solidFill>
                <a:schemeClr val="tx2">
                  <a:lumMod val="50000"/>
                </a:schemeClr>
              </a:solidFill>
              <a:latin typeface="+mj-lt"/>
            </a:endParaRPr>
          </a:p>
        </p:txBody>
      </p:sp>
      <p:graphicFrame>
        <p:nvGraphicFramePr>
          <p:cNvPr id="8" name="Zástupný symbol pro obsah 7"/>
          <p:cNvGraphicFramePr>
            <a:graphicFrameLocks noGrp="1"/>
          </p:cNvGraphicFramePr>
          <p:nvPr>
            <p:ph idx="1"/>
            <p:extLst>
              <p:ext uri="{D42A27DB-BD31-4B8C-83A1-F6EECF244321}">
                <p14:modId xmlns:p14="http://schemas.microsoft.com/office/powerpoint/2010/main" val="1022910236"/>
              </p:ext>
            </p:extLst>
          </p:nvPr>
        </p:nvGraphicFramePr>
        <p:xfrm>
          <a:off x="396000" y="1700808"/>
          <a:ext cx="8352000" cy="5004738"/>
        </p:xfrm>
        <a:graphic>
          <a:graphicData uri="http://schemas.openxmlformats.org/drawingml/2006/table">
            <a:tbl>
              <a:tblPr firstRow="1" bandRow="1">
                <a:tableStyleId>{22838BEF-8BB2-4498-84A7-C5851F593DF1}</a:tableStyleId>
              </a:tblPr>
              <a:tblGrid>
                <a:gridCol w="360000"/>
                <a:gridCol w="6516000"/>
                <a:gridCol w="792000"/>
                <a:gridCol w="684000"/>
              </a:tblGrid>
              <a:tr h="401520">
                <a:tc gridSpan="2">
                  <a:txBody>
                    <a:bodyPr/>
                    <a:lstStyle/>
                    <a:p>
                      <a:pPr algn="ctr"/>
                      <a:r>
                        <a:rPr lang="en-US" dirty="0" smtClean="0">
                          <a:solidFill>
                            <a:schemeClr val="tx2">
                              <a:lumMod val="50000"/>
                            </a:schemeClr>
                          </a:solidFill>
                          <a:latin typeface="+mj-lt"/>
                        </a:rPr>
                        <a:t>Course Name</a:t>
                      </a:r>
                      <a:endParaRPr lang="en-US" dirty="0">
                        <a:solidFill>
                          <a:schemeClr val="tx2">
                            <a:lumMod val="50000"/>
                          </a:schemeClr>
                        </a:solidFill>
                        <a:latin typeface="+mj-lt"/>
                      </a:endParaRPr>
                    </a:p>
                  </a:txBody>
                  <a:tcPr anchor="ctr">
                    <a:solidFill>
                      <a:schemeClr val="accent2">
                        <a:lumMod val="40000"/>
                        <a:lumOff val="60000"/>
                      </a:schemeClr>
                    </a:solidFill>
                  </a:tcPr>
                </a:tc>
                <a:tc hMerge="1">
                  <a:txBody>
                    <a:bodyPr/>
                    <a:lstStyle/>
                    <a:p>
                      <a:pPr algn="ctr"/>
                      <a:endParaRPr lang="en-US" dirty="0">
                        <a:solidFill>
                          <a:schemeClr val="tx2">
                            <a:lumMod val="50000"/>
                          </a:schemeClr>
                        </a:solidFill>
                        <a:latin typeface="+mj-lt"/>
                      </a:endParaRPr>
                    </a:p>
                  </a:txBody>
                  <a:tcPr anchor="ctr"/>
                </a:tc>
                <a:tc>
                  <a:txBody>
                    <a:bodyPr/>
                    <a:lstStyle/>
                    <a:p>
                      <a:pPr algn="ctr"/>
                      <a:r>
                        <a:rPr lang="en-US" sz="1000" dirty="0" smtClean="0">
                          <a:solidFill>
                            <a:schemeClr val="tx2">
                              <a:lumMod val="50000"/>
                            </a:schemeClr>
                          </a:solidFill>
                          <a:latin typeface="+mj-lt"/>
                        </a:rPr>
                        <a:t>Theory lessons</a:t>
                      </a:r>
                      <a:endParaRPr lang="en-US" sz="1000" dirty="0">
                        <a:solidFill>
                          <a:schemeClr val="tx2">
                            <a:lumMod val="50000"/>
                          </a:schemeClr>
                        </a:solidFill>
                        <a:latin typeface="+mj-lt"/>
                      </a:endParaRPr>
                    </a:p>
                  </a:txBody>
                  <a:tcPr anchor="ctr">
                    <a:solidFill>
                      <a:schemeClr val="accent2">
                        <a:lumMod val="40000"/>
                        <a:lumOff val="60000"/>
                      </a:schemeClr>
                    </a:solidFill>
                  </a:tcPr>
                </a:tc>
                <a:tc>
                  <a:txBody>
                    <a:bodyPr/>
                    <a:lstStyle/>
                    <a:p>
                      <a:pPr algn="ctr"/>
                      <a:r>
                        <a:rPr lang="en-US" sz="1000" dirty="0" smtClean="0">
                          <a:solidFill>
                            <a:schemeClr val="tx2">
                              <a:lumMod val="50000"/>
                            </a:schemeClr>
                          </a:solidFill>
                          <a:latin typeface="+mj-lt"/>
                        </a:rPr>
                        <a:t>Practice lessons</a:t>
                      </a:r>
                      <a:endParaRPr lang="en-US" sz="1000" dirty="0">
                        <a:solidFill>
                          <a:schemeClr val="tx2">
                            <a:lumMod val="50000"/>
                          </a:schemeClr>
                        </a:solidFill>
                        <a:latin typeface="+mj-lt"/>
                      </a:endParaRPr>
                    </a:p>
                  </a:txBody>
                  <a:tcPr anchor="ctr">
                    <a:solidFill>
                      <a:schemeClr val="accent2">
                        <a:lumMod val="40000"/>
                        <a:lumOff val="60000"/>
                      </a:schemeClr>
                    </a:solidFill>
                  </a:tcPr>
                </a:tc>
              </a:tr>
              <a:tr h="324000">
                <a:tc>
                  <a:txBody>
                    <a:bodyPr/>
                    <a:lstStyle/>
                    <a:p>
                      <a:pPr algn="ctr"/>
                      <a:r>
                        <a:rPr lang="en-US" sz="1200" dirty="0" smtClean="0">
                          <a:solidFill>
                            <a:schemeClr val="tx2">
                              <a:lumMod val="50000"/>
                            </a:schemeClr>
                          </a:solidFill>
                        </a:rPr>
                        <a:t>6</a:t>
                      </a:r>
                      <a:endParaRPr lang="en-US" sz="1200" dirty="0">
                        <a:solidFill>
                          <a:schemeClr val="tx2">
                            <a:lumMod val="50000"/>
                          </a:schemeClr>
                        </a:solidFill>
                      </a:endParaRPr>
                    </a:p>
                  </a:txBody>
                  <a:tcPr anchor="ctr"/>
                </a:tc>
                <a:tc>
                  <a:txBody>
                    <a:bodyPr/>
                    <a:lstStyle/>
                    <a:p>
                      <a:pPr algn="l"/>
                      <a:r>
                        <a:rPr lang="en-US" sz="1200" b="1" dirty="0" smtClean="0">
                          <a:solidFill>
                            <a:schemeClr val="tx2">
                              <a:lumMod val="50000"/>
                            </a:schemeClr>
                          </a:solidFill>
                        </a:rPr>
                        <a:t>Legal Issues,</a:t>
                      </a:r>
                      <a:r>
                        <a:rPr lang="en-US" sz="1200" b="1" baseline="0" dirty="0" smtClean="0">
                          <a:solidFill>
                            <a:schemeClr val="tx2">
                              <a:lumMod val="50000"/>
                            </a:schemeClr>
                          </a:solidFill>
                        </a:rPr>
                        <a:t> Safety and Health protection</a:t>
                      </a:r>
                      <a:endParaRPr lang="en-US" sz="1200" b="1" dirty="0">
                        <a:solidFill>
                          <a:schemeClr val="tx2">
                            <a:lumMod val="50000"/>
                          </a:schemeClr>
                        </a:solidFill>
                      </a:endParaRPr>
                    </a:p>
                  </a:txBody>
                  <a:tcPr anchor="ctr"/>
                </a:tc>
                <a:tc>
                  <a:txBody>
                    <a:bodyPr/>
                    <a:lstStyle/>
                    <a:p>
                      <a:pPr algn="ctr"/>
                      <a:r>
                        <a:rPr lang="en-US" sz="1200" dirty="0" smtClean="0">
                          <a:solidFill>
                            <a:schemeClr val="tx2">
                              <a:lumMod val="50000"/>
                            </a:schemeClr>
                          </a:solidFill>
                        </a:rPr>
                        <a:t>1 + 1ss</a:t>
                      </a:r>
                      <a:endParaRPr lang="en-US" sz="1200" dirty="0">
                        <a:solidFill>
                          <a:schemeClr val="tx2">
                            <a:lumMod val="50000"/>
                          </a:schemeClr>
                        </a:solidFill>
                      </a:endParaRPr>
                    </a:p>
                  </a:txBody>
                  <a:tcPr anchor="ctr"/>
                </a:tc>
                <a:tc>
                  <a:txBody>
                    <a:bodyPr/>
                    <a:lstStyle/>
                    <a:p>
                      <a:pPr algn="ctr"/>
                      <a:endParaRPr lang="en-US" sz="1200" dirty="0">
                        <a:solidFill>
                          <a:schemeClr val="tx2">
                            <a:lumMod val="50000"/>
                          </a:schemeClr>
                        </a:solidFill>
                      </a:endParaRPr>
                    </a:p>
                  </a:txBody>
                  <a:tcPr anchor="ctr"/>
                </a:tc>
              </a:tr>
              <a:tr h="370635">
                <a:tc>
                  <a:txBody>
                    <a:bodyPr/>
                    <a:lstStyle/>
                    <a:p>
                      <a:pPr algn="ctr"/>
                      <a:endParaRPr lang="en-US" sz="1200" dirty="0">
                        <a:solidFill>
                          <a:schemeClr val="tx2">
                            <a:lumMod val="50000"/>
                          </a:schemeClr>
                        </a:solidFill>
                      </a:endParaRPr>
                    </a:p>
                  </a:txBody>
                  <a:tcPr anchor="ctr"/>
                </a:tc>
                <a:tc>
                  <a:txBody>
                    <a:bodyPr/>
                    <a:lstStyle/>
                    <a:p>
                      <a:pPr algn="l"/>
                      <a:r>
                        <a:rPr lang="en-US" sz="1000" dirty="0" smtClean="0">
                          <a:solidFill>
                            <a:schemeClr val="tx2">
                              <a:lumMod val="50000"/>
                            </a:schemeClr>
                          </a:solidFill>
                        </a:rPr>
                        <a:t>Legal liability</a:t>
                      </a:r>
                      <a:r>
                        <a:rPr lang="en-US" sz="1000" baseline="0" dirty="0" smtClean="0">
                          <a:solidFill>
                            <a:schemeClr val="tx2">
                              <a:lumMod val="50000"/>
                            </a:schemeClr>
                          </a:solidFill>
                        </a:rPr>
                        <a:t> of instructor, Principles of injury prevention, Health securing of sport events</a:t>
                      </a:r>
                      <a:endParaRPr lang="en-US" sz="1000" dirty="0">
                        <a:solidFill>
                          <a:schemeClr val="tx2">
                            <a:lumMod val="50000"/>
                          </a:schemeClr>
                        </a:solidFill>
                      </a:endParaRPr>
                    </a:p>
                  </a:txBody>
                  <a:tcPr anchor="ctr"/>
                </a:tc>
                <a:tc>
                  <a:txBody>
                    <a:bodyPr/>
                    <a:lstStyle/>
                    <a:p>
                      <a:pPr algn="ctr"/>
                      <a:endParaRPr lang="en-US" sz="1200" dirty="0">
                        <a:solidFill>
                          <a:schemeClr val="tx2">
                            <a:lumMod val="50000"/>
                          </a:schemeClr>
                        </a:solidFill>
                      </a:endParaRPr>
                    </a:p>
                  </a:txBody>
                  <a:tcPr anchor="ctr"/>
                </a:tc>
                <a:tc>
                  <a:txBody>
                    <a:bodyPr/>
                    <a:lstStyle/>
                    <a:p>
                      <a:pPr algn="ctr"/>
                      <a:endParaRPr lang="en-US" sz="1200" dirty="0">
                        <a:solidFill>
                          <a:schemeClr val="tx2">
                            <a:lumMod val="50000"/>
                          </a:schemeClr>
                        </a:solidFill>
                      </a:endParaRPr>
                    </a:p>
                  </a:txBody>
                  <a:tcPr anchor="ctr"/>
                </a:tc>
              </a:tr>
              <a:tr h="362283">
                <a:tc>
                  <a:txBody>
                    <a:bodyPr/>
                    <a:lstStyle/>
                    <a:p>
                      <a:pPr algn="ctr"/>
                      <a:r>
                        <a:rPr lang="en-US" sz="1200" dirty="0" smtClean="0">
                          <a:solidFill>
                            <a:schemeClr val="tx2">
                              <a:lumMod val="50000"/>
                            </a:schemeClr>
                          </a:solidFill>
                        </a:rPr>
                        <a:t>7</a:t>
                      </a:r>
                      <a:endParaRPr lang="en-US" sz="1200" dirty="0">
                        <a:solidFill>
                          <a:schemeClr val="tx2">
                            <a:lumMod val="50000"/>
                          </a:schemeClr>
                        </a:solidFill>
                      </a:endParaRPr>
                    </a:p>
                  </a:txBody>
                  <a:tcPr anchor="ctr"/>
                </a:tc>
                <a:tc>
                  <a:txBody>
                    <a:bodyPr/>
                    <a:lstStyle/>
                    <a:p>
                      <a:pPr algn="l"/>
                      <a:r>
                        <a:rPr lang="en-US" sz="1200" b="1" dirty="0" smtClean="0">
                          <a:solidFill>
                            <a:schemeClr val="tx2">
                              <a:lumMod val="50000"/>
                            </a:schemeClr>
                          </a:solidFill>
                        </a:rPr>
                        <a:t>Basic Terminology</a:t>
                      </a:r>
                      <a:endParaRPr lang="en-US" sz="1200" b="1" dirty="0">
                        <a:solidFill>
                          <a:schemeClr val="tx2">
                            <a:lumMod val="50000"/>
                          </a:schemeClr>
                        </a:solidFill>
                      </a:endParaRPr>
                    </a:p>
                  </a:txBody>
                  <a:tcPr anchor="ctr"/>
                </a:tc>
                <a:tc>
                  <a:txBody>
                    <a:bodyPr/>
                    <a:lstStyle/>
                    <a:p>
                      <a:pPr algn="ctr"/>
                      <a:endParaRPr lang="en-US" sz="1200" dirty="0">
                        <a:solidFill>
                          <a:schemeClr val="tx2">
                            <a:lumMod val="50000"/>
                          </a:schemeClr>
                        </a:solidFill>
                      </a:endParaRPr>
                    </a:p>
                  </a:txBody>
                  <a:tcPr anchor="ctr"/>
                </a:tc>
                <a:tc>
                  <a:txBody>
                    <a:bodyPr/>
                    <a:lstStyle/>
                    <a:p>
                      <a:pPr algn="ctr"/>
                      <a:r>
                        <a:rPr lang="en-US" sz="1200" dirty="0" smtClean="0">
                          <a:solidFill>
                            <a:schemeClr val="tx2">
                              <a:lumMod val="50000"/>
                            </a:schemeClr>
                          </a:solidFill>
                        </a:rPr>
                        <a:t>1</a:t>
                      </a:r>
                      <a:endParaRPr lang="en-US" sz="1200" dirty="0">
                        <a:solidFill>
                          <a:schemeClr val="tx2">
                            <a:lumMod val="50000"/>
                          </a:schemeClr>
                        </a:solidFill>
                      </a:endParaRPr>
                    </a:p>
                  </a:txBody>
                  <a:tcPr anchor="ctr"/>
                </a:tc>
              </a:tr>
              <a:tr h="324000">
                <a:tc>
                  <a:txBody>
                    <a:bodyPr/>
                    <a:lstStyle/>
                    <a:p>
                      <a:pPr algn="ctr"/>
                      <a:endParaRPr lang="en-US" sz="1200" dirty="0">
                        <a:solidFill>
                          <a:schemeClr val="tx2">
                            <a:lumMod val="50000"/>
                          </a:schemeClr>
                        </a:solidFill>
                      </a:endParaRPr>
                    </a:p>
                  </a:txBody>
                  <a:tcPr anchor="ctr"/>
                </a:tc>
                <a:tc>
                  <a:txBody>
                    <a:bodyPr/>
                    <a:lstStyle/>
                    <a:p>
                      <a:pPr algn="l"/>
                      <a:r>
                        <a:rPr lang="en-US" sz="1000" b="0" dirty="0" smtClean="0">
                          <a:solidFill>
                            <a:schemeClr val="tx2">
                              <a:lumMod val="50000"/>
                            </a:schemeClr>
                          </a:solidFill>
                        </a:rPr>
                        <a:t>Movements and positions of body</a:t>
                      </a:r>
                      <a:r>
                        <a:rPr lang="en-US" sz="1000" b="0" baseline="0" dirty="0" smtClean="0">
                          <a:solidFill>
                            <a:schemeClr val="tx2">
                              <a:lumMod val="50000"/>
                            </a:schemeClr>
                          </a:solidFill>
                        </a:rPr>
                        <a:t> parts, Positions of whole body, Postures, Kneeling, sitting, lying positions</a:t>
                      </a:r>
                      <a:endParaRPr lang="en-US" sz="1000" b="0" dirty="0">
                        <a:solidFill>
                          <a:schemeClr val="tx2">
                            <a:lumMod val="50000"/>
                          </a:schemeClr>
                        </a:solidFill>
                      </a:endParaRPr>
                    </a:p>
                  </a:txBody>
                  <a:tcPr anchor="ctr"/>
                </a:tc>
                <a:tc>
                  <a:txBody>
                    <a:bodyPr/>
                    <a:lstStyle/>
                    <a:p>
                      <a:pPr algn="ctr"/>
                      <a:endParaRPr lang="en-US" sz="1200" dirty="0">
                        <a:solidFill>
                          <a:schemeClr val="tx2">
                            <a:lumMod val="50000"/>
                          </a:schemeClr>
                        </a:solidFill>
                      </a:endParaRPr>
                    </a:p>
                  </a:txBody>
                  <a:tcPr anchor="ctr"/>
                </a:tc>
                <a:tc>
                  <a:txBody>
                    <a:bodyPr/>
                    <a:lstStyle/>
                    <a:p>
                      <a:pPr algn="ctr"/>
                      <a:endParaRPr lang="en-US" sz="1200" dirty="0">
                        <a:solidFill>
                          <a:schemeClr val="tx2">
                            <a:lumMod val="50000"/>
                          </a:schemeClr>
                        </a:solidFill>
                      </a:endParaRPr>
                    </a:p>
                  </a:txBody>
                  <a:tcPr anchor="ctr"/>
                </a:tc>
              </a:tr>
              <a:tr h="324000">
                <a:tc>
                  <a:txBody>
                    <a:bodyPr/>
                    <a:lstStyle/>
                    <a:p>
                      <a:pPr algn="ctr"/>
                      <a:r>
                        <a:rPr lang="en-US" sz="1200" dirty="0" smtClean="0">
                          <a:solidFill>
                            <a:schemeClr val="tx2">
                              <a:lumMod val="50000"/>
                            </a:schemeClr>
                          </a:solidFill>
                        </a:rPr>
                        <a:t>8</a:t>
                      </a:r>
                      <a:endParaRPr lang="en-US" sz="1200" dirty="0">
                        <a:solidFill>
                          <a:schemeClr val="tx2">
                            <a:lumMod val="50000"/>
                          </a:schemeClr>
                        </a:solidFill>
                      </a:endParaRPr>
                    </a:p>
                  </a:txBody>
                  <a:tcPr anchor="ctr"/>
                </a:tc>
                <a:tc>
                  <a:txBody>
                    <a:bodyPr/>
                    <a:lstStyle/>
                    <a:p>
                      <a:pPr algn="l"/>
                      <a:r>
                        <a:rPr lang="en-US" sz="1200" b="1" dirty="0" smtClean="0">
                          <a:solidFill>
                            <a:schemeClr val="tx2">
                              <a:lumMod val="50000"/>
                            </a:schemeClr>
                          </a:solidFill>
                        </a:rPr>
                        <a:t>Pedagogy</a:t>
                      </a:r>
                      <a:r>
                        <a:rPr lang="en-US" sz="1200" b="1" baseline="0" dirty="0" smtClean="0">
                          <a:solidFill>
                            <a:schemeClr val="tx2">
                              <a:lumMod val="50000"/>
                            </a:schemeClr>
                          </a:solidFill>
                        </a:rPr>
                        <a:t> and Psychology</a:t>
                      </a:r>
                      <a:endParaRPr lang="en-US" sz="1200" b="1" dirty="0">
                        <a:solidFill>
                          <a:schemeClr val="tx2">
                            <a:lumMod val="50000"/>
                          </a:schemeClr>
                        </a:solidFill>
                      </a:endParaRPr>
                    </a:p>
                  </a:txBody>
                  <a:tcPr anchor="ctr"/>
                </a:tc>
                <a:tc>
                  <a:txBody>
                    <a:bodyPr/>
                    <a:lstStyle/>
                    <a:p>
                      <a:pPr algn="ctr"/>
                      <a:r>
                        <a:rPr lang="en-US" sz="1200" dirty="0" smtClean="0">
                          <a:solidFill>
                            <a:schemeClr val="tx2">
                              <a:lumMod val="50000"/>
                            </a:schemeClr>
                          </a:solidFill>
                        </a:rPr>
                        <a:t>2 + 1ss</a:t>
                      </a:r>
                      <a:endParaRPr lang="en-US" sz="1200" dirty="0">
                        <a:solidFill>
                          <a:schemeClr val="tx2">
                            <a:lumMod val="50000"/>
                          </a:schemeClr>
                        </a:solidFill>
                      </a:endParaRPr>
                    </a:p>
                  </a:txBody>
                  <a:tcPr anchor="ctr"/>
                </a:tc>
                <a:tc>
                  <a:txBody>
                    <a:bodyPr/>
                    <a:lstStyle/>
                    <a:p>
                      <a:pPr algn="ctr"/>
                      <a:endParaRPr lang="en-US" sz="1200" dirty="0">
                        <a:solidFill>
                          <a:schemeClr val="tx2">
                            <a:lumMod val="50000"/>
                          </a:schemeClr>
                        </a:solidFill>
                      </a:endParaRPr>
                    </a:p>
                  </a:txBody>
                  <a:tcPr anchor="ctr"/>
                </a:tc>
              </a:tr>
              <a:tr h="370635">
                <a:tc>
                  <a:txBody>
                    <a:bodyPr/>
                    <a:lstStyle/>
                    <a:p>
                      <a:pPr algn="ctr"/>
                      <a:endParaRPr lang="en-US" sz="1200" dirty="0">
                        <a:solidFill>
                          <a:schemeClr val="tx2">
                            <a:lumMod val="50000"/>
                          </a:schemeClr>
                        </a:solidFill>
                      </a:endParaRPr>
                    </a:p>
                  </a:txBody>
                  <a:tcPr anchor="ctr"/>
                </a:tc>
                <a:tc>
                  <a:txBody>
                    <a:bodyPr/>
                    <a:lstStyle/>
                    <a:p>
                      <a:pPr algn="l"/>
                      <a:r>
                        <a:rPr lang="en-US" sz="1000" dirty="0" smtClean="0">
                          <a:solidFill>
                            <a:schemeClr val="tx2">
                              <a:lumMod val="50000"/>
                            </a:schemeClr>
                          </a:solidFill>
                        </a:rPr>
                        <a:t>Pedagogical principles, Motor</a:t>
                      </a:r>
                      <a:r>
                        <a:rPr lang="en-US" sz="1000" baseline="0" dirty="0" smtClean="0">
                          <a:solidFill>
                            <a:schemeClr val="tx2">
                              <a:lumMod val="50000"/>
                            </a:schemeClr>
                          </a:solidFill>
                        </a:rPr>
                        <a:t> </a:t>
                      </a:r>
                      <a:r>
                        <a:rPr lang="en-US" sz="1000" dirty="0" smtClean="0">
                          <a:solidFill>
                            <a:schemeClr val="tx2">
                              <a:lumMod val="50000"/>
                            </a:schemeClr>
                          </a:solidFill>
                        </a:rPr>
                        <a:t>abilities and skills, Didactical methods</a:t>
                      </a:r>
                      <a:r>
                        <a:rPr lang="en-US" sz="1000" baseline="0" dirty="0" smtClean="0">
                          <a:solidFill>
                            <a:schemeClr val="tx2">
                              <a:lumMod val="50000"/>
                            </a:schemeClr>
                          </a:solidFill>
                        </a:rPr>
                        <a:t> and forms, </a:t>
                      </a:r>
                      <a:r>
                        <a:rPr lang="en-US" sz="1000" dirty="0" smtClean="0">
                          <a:solidFill>
                            <a:schemeClr val="tx2">
                              <a:lumMod val="50000"/>
                            </a:schemeClr>
                          </a:solidFill>
                        </a:rPr>
                        <a:t>Personality</a:t>
                      </a:r>
                      <a:r>
                        <a:rPr lang="en-US" sz="1000" baseline="0" dirty="0" smtClean="0">
                          <a:solidFill>
                            <a:schemeClr val="tx2">
                              <a:lumMod val="50000"/>
                            </a:schemeClr>
                          </a:solidFill>
                        </a:rPr>
                        <a:t> of instructor, Motivation of exercisers, Verbal /nonverbal communication of instructor, Specifics of communication with seniors</a:t>
                      </a:r>
                      <a:endParaRPr lang="en-US" sz="1000" dirty="0">
                        <a:solidFill>
                          <a:schemeClr val="tx2">
                            <a:lumMod val="50000"/>
                          </a:schemeClr>
                        </a:solidFill>
                      </a:endParaRPr>
                    </a:p>
                  </a:txBody>
                  <a:tcPr anchor="ctr"/>
                </a:tc>
                <a:tc>
                  <a:txBody>
                    <a:bodyPr/>
                    <a:lstStyle/>
                    <a:p>
                      <a:pPr algn="ctr"/>
                      <a:endParaRPr lang="en-US" sz="1200" dirty="0">
                        <a:solidFill>
                          <a:schemeClr val="tx2">
                            <a:lumMod val="50000"/>
                          </a:schemeClr>
                        </a:solidFill>
                      </a:endParaRPr>
                    </a:p>
                  </a:txBody>
                  <a:tcPr anchor="ctr"/>
                </a:tc>
                <a:tc>
                  <a:txBody>
                    <a:bodyPr/>
                    <a:lstStyle/>
                    <a:p>
                      <a:pPr algn="ctr"/>
                      <a:endParaRPr lang="en-US" sz="1200" dirty="0">
                        <a:solidFill>
                          <a:schemeClr val="tx2">
                            <a:lumMod val="50000"/>
                          </a:schemeClr>
                        </a:solidFill>
                      </a:endParaRPr>
                    </a:p>
                  </a:txBody>
                  <a:tcPr anchor="ctr"/>
                </a:tc>
              </a:tr>
              <a:tr h="370635">
                <a:tc>
                  <a:txBody>
                    <a:bodyPr/>
                    <a:lstStyle/>
                    <a:p>
                      <a:pPr algn="ctr"/>
                      <a:r>
                        <a:rPr lang="en-US" sz="1200" dirty="0" smtClean="0">
                          <a:solidFill>
                            <a:schemeClr val="tx2">
                              <a:lumMod val="50000"/>
                            </a:schemeClr>
                          </a:solidFill>
                        </a:rPr>
                        <a:t>9</a:t>
                      </a:r>
                      <a:endParaRPr lang="en-US" sz="1200" dirty="0">
                        <a:solidFill>
                          <a:schemeClr val="tx2">
                            <a:lumMod val="50000"/>
                          </a:schemeClr>
                        </a:solidFill>
                      </a:endParaRPr>
                    </a:p>
                  </a:txBody>
                  <a:tcPr anchor="ctr"/>
                </a:tc>
                <a:tc>
                  <a:txBody>
                    <a:bodyPr/>
                    <a:lstStyle/>
                    <a:p>
                      <a:pPr algn="l"/>
                      <a:r>
                        <a:rPr lang="en-US" sz="1200" b="1" dirty="0" smtClean="0">
                          <a:solidFill>
                            <a:schemeClr val="tx2">
                              <a:lumMod val="50000"/>
                            </a:schemeClr>
                          </a:solidFill>
                        </a:rPr>
                        <a:t>Age Specifics of Elderly</a:t>
                      </a:r>
                      <a:r>
                        <a:rPr lang="en-US" sz="1200" b="1" baseline="0" dirty="0" smtClean="0">
                          <a:solidFill>
                            <a:schemeClr val="tx2">
                              <a:lumMod val="50000"/>
                            </a:schemeClr>
                          </a:solidFill>
                        </a:rPr>
                        <a:t> People</a:t>
                      </a:r>
                      <a:endParaRPr lang="en-US" sz="1200" b="1" dirty="0">
                        <a:solidFill>
                          <a:schemeClr val="tx2">
                            <a:lumMod val="50000"/>
                          </a:schemeClr>
                        </a:solidFill>
                      </a:endParaRPr>
                    </a:p>
                  </a:txBody>
                  <a:tcPr anchor="ctr"/>
                </a:tc>
                <a:tc>
                  <a:txBody>
                    <a:bodyPr/>
                    <a:lstStyle/>
                    <a:p>
                      <a:pPr algn="ctr"/>
                      <a:r>
                        <a:rPr lang="en-US" sz="1200" dirty="0" smtClean="0">
                          <a:solidFill>
                            <a:schemeClr val="tx2">
                              <a:lumMod val="50000"/>
                            </a:schemeClr>
                          </a:solidFill>
                        </a:rPr>
                        <a:t>3</a:t>
                      </a:r>
                      <a:endParaRPr lang="en-US" sz="1200" dirty="0">
                        <a:solidFill>
                          <a:schemeClr val="tx2">
                            <a:lumMod val="50000"/>
                          </a:schemeClr>
                        </a:solidFill>
                      </a:endParaRPr>
                    </a:p>
                  </a:txBody>
                  <a:tcPr anchor="ctr"/>
                </a:tc>
                <a:tc>
                  <a:txBody>
                    <a:bodyPr/>
                    <a:lstStyle/>
                    <a:p>
                      <a:pPr algn="ctr"/>
                      <a:endParaRPr lang="en-US" sz="1200" dirty="0">
                        <a:solidFill>
                          <a:schemeClr val="tx2">
                            <a:lumMod val="50000"/>
                          </a:schemeClr>
                        </a:solidFill>
                      </a:endParaRPr>
                    </a:p>
                  </a:txBody>
                  <a:tcPr anchor="ctr"/>
                </a:tc>
              </a:tr>
              <a:tr h="370635">
                <a:tc>
                  <a:txBody>
                    <a:bodyPr/>
                    <a:lstStyle/>
                    <a:p>
                      <a:pPr algn="ctr"/>
                      <a:endParaRPr lang="en-US" sz="1200" dirty="0">
                        <a:solidFill>
                          <a:schemeClr val="tx2">
                            <a:lumMod val="50000"/>
                          </a:schemeClr>
                        </a:solidFill>
                      </a:endParaRPr>
                    </a:p>
                  </a:txBody>
                  <a:tcPr anchor="ctr"/>
                </a:tc>
                <a:tc>
                  <a:txBody>
                    <a:bodyPr/>
                    <a:lstStyle/>
                    <a:p>
                      <a:pPr algn="l"/>
                      <a:r>
                        <a:rPr lang="en-US" sz="1000" dirty="0" smtClean="0">
                          <a:solidFill>
                            <a:schemeClr val="tx2">
                              <a:lumMod val="50000"/>
                            </a:schemeClr>
                          </a:solidFill>
                        </a:rPr>
                        <a:t>Calendar/Biological Age, Physiological changes in</a:t>
                      </a:r>
                      <a:r>
                        <a:rPr lang="en-US" sz="1000" baseline="0" dirty="0" smtClean="0">
                          <a:solidFill>
                            <a:schemeClr val="tx2">
                              <a:lumMod val="50000"/>
                            </a:schemeClr>
                          </a:solidFill>
                        </a:rPr>
                        <a:t> old age, Indicated/Contraindicated activities…</a:t>
                      </a:r>
                      <a:endParaRPr lang="en-US" sz="1000" dirty="0">
                        <a:solidFill>
                          <a:schemeClr val="tx2">
                            <a:lumMod val="50000"/>
                          </a:schemeClr>
                        </a:solidFill>
                      </a:endParaRPr>
                    </a:p>
                  </a:txBody>
                  <a:tcPr anchor="ctr"/>
                </a:tc>
                <a:tc>
                  <a:txBody>
                    <a:bodyPr/>
                    <a:lstStyle/>
                    <a:p>
                      <a:pPr algn="ctr"/>
                      <a:endParaRPr lang="en-US" sz="1200" dirty="0">
                        <a:solidFill>
                          <a:schemeClr val="tx2">
                            <a:lumMod val="50000"/>
                          </a:schemeClr>
                        </a:solidFill>
                      </a:endParaRPr>
                    </a:p>
                  </a:txBody>
                  <a:tcPr anchor="ctr"/>
                </a:tc>
                <a:tc>
                  <a:txBody>
                    <a:bodyPr/>
                    <a:lstStyle/>
                    <a:p>
                      <a:pPr algn="ctr"/>
                      <a:endParaRPr lang="en-US" sz="1200" dirty="0">
                        <a:solidFill>
                          <a:schemeClr val="tx2">
                            <a:lumMod val="50000"/>
                          </a:schemeClr>
                        </a:solidFill>
                      </a:endParaRPr>
                    </a:p>
                  </a:txBody>
                  <a:tcPr anchor="ctr"/>
                </a:tc>
              </a:tr>
              <a:tr h="370635">
                <a:tc>
                  <a:txBody>
                    <a:bodyPr/>
                    <a:lstStyle/>
                    <a:p>
                      <a:pPr algn="ctr"/>
                      <a:r>
                        <a:rPr lang="en-US" sz="1200" dirty="0" smtClean="0">
                          <a:solidFill>
                            <a:schemeClr val="tx2">
                              <a:lumMod val="50000"/>
                            </a:schemeClr>
                          </a:solidFill>
                        </a:rPr>
                        <a:t>10</a:t>
                      </a:r>
                      <a:endParaRPr lang="en-US" sz="1200" dirty="0">
                        <a:solidFill>
                          <a:schemeClr val="tx2">
                            <a:lumMod val="50000"/>
                          </a:schemeClr>
                        </a:solidFill>
                      </a:endParaRPr>
                    </a:p>
                  </a:txBody>
                  <a:tcPr anchor="ctr"/>
                </a:tc>
                <a:tc>
                  <a:txBody>
                    <a:bodyPr/>
                    <a:lstStyle/>
                    <a:p>
                      <a:pPr algn="l"/>
                      <a:r>
                        <a:rPr lang="en-US" sz="1200" b="1" dirty="0" smtClean="0">
                          <a:solidFill>
                            <a:schemeClr val="tx2">
                              <a:lumMod val="50000"/>
                            </a:schemeClr>
                          </a:solidFill>
                        </a:rPr>
                        <a:t>Diagnosis</a:t>
                      </a:r>
                      <a:r>
                        <a:rPr lang="en-US" sz="1200" b="1" baseline="0" dirty="0" smtClean="0">
                          <a:solidFill>
                            <a:schemeClr val="tx2">
                              <a:lumMod val="50000"/>
                            </a:schemeClr>
                          </a:solidFill>
                        </a:rPr>
                        <a:t> of Musculoskeletal System</a:t>
                      </a:r>
                      <a:endParaRPr lang="en-US" sz="1200" b="1" dirty="0">
                        <a:solidFill>
                          <a:schemeClr val="tx2">
                            <a:lumMod val="50000"/>
                          </a:schemeClr>
                        </a:solidFill>
                      </a:endParaRPr>
                    </a:p>
                  </a:txBody>
                  <a:tcPr anchor="ctr"/>
                </a:tc>
                <a:tc>
                  <a:txBody>
                    <a:bodyPr/>
                    <a:lstStyle/>
                    <a:p>
                      <a:pPr algn="ctr"/>
                      <a:r>
                        <a:rPr lang="en-US" sz="1200" dirty="0" smtClean="0">
                          <a:solidFill>
                            <a:schemeClr val="tx2">
                              <a:lumMod val="50000"/>
                            </a:schemeClr>
                          </a:solidFill>
                        </a:rPr>
                        <a:t>1</a:t>
                      </a:r>
                      <a:endParaRPr lang="en-US" sz="1200" dirty="0">
                        <a:solidFill>
                          <a:schemeClr val="tx2">
                            <a:lumMod val="50000"/>
                          </a:schemeClr>
                        </a:solidFill>
                      </a:endParaRPr>
                    </a:p>
                  </a:txBody>
                  <a:tcPr anchor="ctr"/>
                </a:tc>
                <a:tc>
                  <a:txBody>
                    <a:bodyPr/>
                    <a:lstStyle/>
                    <a:p>
                      <a:pPr algn="ctr"/>
                      <a:r>
                        <a:rPr lang="en-US" sz="1200" dirty="0" smtClean="0">
                          <a:solidFill>
                            <a:schemeClr val="tx2">
                              <a:lumMod val="50000"/>
                            </a:schemeClr>
                          </a:solidFill>
                        </a:rPr>
                        <a:t>3</a:t>
                      </a:r>
                      <a:endParaRPr lang="en-US" sz="1200" dirty="0">
                        <a:solidFill>
                          <a:schemeClr val="tx2">
                            <a:lumMod val="50000"/>
                          </a:schemeClr>
                        </a:solidFill>
                      </a:endParaRPr>
                    </a:p>
                  </a:txBody>
                  <a:tcPr anchor="ctr"/>
                </a:tc>
              </a:tr>
              <a:tr h="370635">
                <a:tc>
                  <a:txBody>
                    <a:bodyPr/>
                    <a:lstStyle/>
                    <a:p>
                      <a:pPr algn="ctr"/>
                      <a:endParaRPr lang="en-US" sz="1200" dirty="0">
                        <a:solidFill>
                          <a:schemeClr val="tx2">
                            <a:lumMod val="50000"/>
                          </a:schemeClr>
                        </a:solidFill>
                      </a:endParaRPr>
                    </a:p>
                  </a:txBody>
                  <a:tcPr anchor="ctr"/>
                </a:tc>
                <a:tc>
                  <a:txBody>
                    <a:bodyPr/>
                    <a:lstStyle/>
                    <a:p>
                      <a:pPr algn="l"/>
                      <a:r>
                        <a:rPr lang="en-US" sz="1000" dirty="0" smtClean="0">
                          <a:solidFill>
                            <a:schemeClr val="tx2">
                              <a:lumMod val="50000"/>
                            </a:schemeClr>
                          </a:solidFill>
                        </a:rPr>
                        <a:t>Examination of stand, Examination of muscle imbalance</a:t>
                      </a:r>
                      <a:endParaRPr lang="en-US" sz="1000" dirty="0">
                        <a:solidFill>
                          <a:schemeClr val="tx2">
                            <a:lumMod val="50000"/>
                          </a:schemeClr>
                        </a:solidFill>
                      </a:endParaRPr>
                    </a:p>
                  </a:txBody>
                  <a:tcPr anchor="ctr"/>
                </a:tc>
                <a:tc>
                  <a:txBody>
                    <a:bodyPr/>
                    <a:lstStyle/>
                    <a:p>
                      <a:pPr algn="ctr"/>
                      <a:endParaRPr lang="en-US" sz="1200" dirty="0">
                        <a:solidFill>
                          <a:schemeClr val="tx2">
                            <a:lumMod val="50000"/>
                          </a:schemeClr>
                        </a:solidFill>
                      </a:endParaRPr>
                    </a:p>
                  </a:txBody>
                  <a:tcPr anchor="ctr"/>
                </a:tc>
                <a:tc>
                  <a:txBody>
                    <a:bodyPr/>
                    <a:lstStyle/>
                    <a:p>
                      <a:pPr algn="ctr"/>
                      <a:endParaRPr lang="en-US" sz="1200" dirty="0">
                        <a:solidFill>
                          <a:schemeClr val="tx2">
                            <a:lumMod val="50000"/>
                          </a:schemeClr>
                        </a:solidFill>
                      </a:endParaRPr>
                    </a:p>
                  </a:txBody>
                  <a:tcPr anchor="ctr"/>
                </a:tc>
              </a:tr>
              <a:tr h="360000">
                <a:tc>
                  <a:txBody>
                    <a:bodyPr/>
                    <a:lstStyle/>
                    <a:p>
                      <a:pPr algn="ctr"/>
                      <a:r>
                        <a:rPr lang="en-US" sz="1200" dirty="0" smtClean="0">
                          <a:solidFill>
                            <a:schemeClr val="tx2">
                              <a:lumMod val="50000"/>
                            </a:schemeClr>
                          </a:solidFill>
                        </a:rPr>
                        <a:t>11</a:t>
                      </a:r>
                      <a:endParaRPr lang="en-US" sz="1200" dirty="0">
                        <a:solidFill>
                          <a:schemeClr val="tx2">
                            <a:lumMod val="50000"/>
                          </a:schemeClr>
                        </a:solidFill>
                      </a:endParaRPr>
                    </a:p>
                  </a:txBody>
                  <a:tcPr anchor="ctr"/>
                </a:tc>
                <a:tc>
                  <a:txBody>
                    <a:bodyPr/>
                    <a:lstStyle/>
                    <a:p>
                      <a:pPr algn="l"/>
                      <a:r>
                        <a:rPr lang="en-US" sz="1200" b="1" dirty="0" smtClean="0">
                          <a:solidFill>
                            <a:schemeClr val="tx2">
                              <a:lumMod val="50000"/>
                            </a:schemeClr>
                          </a:solidFill>
                        </a:rPr>
                        <a:t>Diet Regimen and Lifestyle</a:t>
                      </a:r>
                      <a:endParaRPr lang="en-US" sz="1200" b="1" dirty="0">
                        <a:solidFill>
                          <a:schemeClr val="tx2">
                            <a:lumMod val="50000"/>
                          </a:schemeClr>
                        </a:solidFill>
                      </a:endParaRPr>
                    </a:p>
                  </a:txBody>
                  <a:tcPr anchor="ctr"/>
                </a:tc>
                <a:tc>
                  <a:txBody>
                    <a:bodyPr/>
                    <a:lstStyle/>
                    <a:p>
                      <a:pPr algn="ctr"/>
                      <a:r>
                        <a:rPr lang="en-US" sz="1200" dirty="0" smtClean="0">
                          <a:solidFill>
                            <a:schemeClr val="tx2">
                              <a:lumMod val="50000"/>
                            </a:schemeClr>
                          </a:solidFill>
                        </a:rPr>
                        <a:t>1</a:t>
                      </a:r>
                      <a:endParaRPr lang="en-US" sz="1200" dirty="0">
                        <a:solidFill>
                          <a:schemeClr val="tx2">
                            <a:lumMod val="50000"/>
                          </a:schemeClr>
                        </a:solidFill>
                      </a:endParaRPr>
                    </a:p>
                  </a:txBody>
                  <a:tcPr anchor="ctr"/>
                </a:tc>
                <a:tc>
                  <a:txBody>
                    <a:bodyPr/>
                    <a:lstStyle/>
                    <a:p>
                      <a:pPr algn="ctr"/>
                      <a:endParaRPr lang="en-US" sz="1200" dirty="0">
                        <a:solidFill>
                          <a:schemeClr val="tx2">
                            <a:lumMod val="50000"/>
                          </a:schemeClr>
                        </a:solidFill>
                      </a:endParaRPr>
                    </a:p>
                  </a:txBody>
                  <a:tcPr anchor="ctr"/>
                </a:tc>
              </a:tr>
              <a:tr h="360000">
                <a:tc>
                  <a:txBody>
                    <a:bodyPr/>
                    <a:lstStyle/>
                    <a:p>
                      <a:pPr algn="ctr"/>
                      <a:endParaRPr lang="en-US" sz="1200" dirty="0">
                        <a:solidFill>
                          <a:schemeClr val="tx2">
                            <a:lumMod val="50000"/>
                          </a:schemeClr>
                        </a:solidFill>
                      </a:endParaRPr>
                    </a:p>
                  </a:txBody>
                  <a:tcPr anchor="ctr"/>
                </a:tc>
                <a:tc>
                  <a:txBody>
                    <a:bodyPr/>
                    <a:lstStyle/>
                    <a:p>
                      <a:pPr algn="l"/>
                      <a:r>
                        <a:rPr lang="en-US" sz="1000" dirty="0" smtClean="0">
                          <a:solidFill>
                            <a:schemeClr val="tx2">
                              <a:lumMod val="50000"/>
                            </a:schemeClr>
                          </a:solidFill>
                        </a:rPr>
                        <a:t>Nutrition, Water intake, Regeneration (Recovery), Energy</a:t>
                      </a:r>
                      <a:r>
                        <a:rPr lang="en-US" sz="1000" baseline="0" dirty="0" smtClean="0">
                          <a:solidFill>
                            <a:schemeClr val="tx2">
                              <a:lumMod val="50000"/>
                            </a:schemeClr>
                          </a:solidFill>
                        </a:rPr>
                        <a:t> sources for organism</a:t>
                      </a:r>
                      <a:endParaRPr lang="en-US" sz="1000" dirty="0">
                        <a:solidFill>
                          <a:schemeClr val="tx2">
                            <a:lumMod val="50000"/>
                          </a:schemeClr>
                        </a:solidFill>
                      </a:endParaRPr>
                    </a:p>
                  </a:txBody>
                  <a:tcPr anchor="ctr"/>
                </a:tc>
                <a:tc>
                  <a:txBody>
                    <a:bodyPr/>
                    <a:lstStyle/>
                    <a:p>
                      <a:pPr algn="ctr"/>
                      <a:endParaRPr lang="en-US" sz="1200" dirty="0">
                        <a:solidFill>
                          <a:schemeClr val="tx2">
                            <a:lumMod val="50000"/>
                          </a:schemeClr>
                        </a:solidFill>
                      </a:endParaRPr>
                    </a:p>
                  </a:txBody>
                  <a:tcPr anchor="ctr"/>
                </a:tc>
                <a:tc>
                  <a:txBody>
                    <a:bodyPr/>
                    <a:lstStyle/>
                    <a:p>
                      <a:pPr algn="ctr"/>
                      <a:endParaRPr lang="en-US" sz="1200" dirty="0">
                        <a:solidFill>
                          <a:schemeClr val="tx2">
                            <a:lumMod val="50000"/>
                          </a:schemeClr>
                        </a:solidFill>
                      </a:endParaRPr>
                    </a:p>
                  </a:txBody>
                  <a:tcPr anchor="ctr"/>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alpha val="77000"/>
              </a:schemeClr>
            </a:gs>
            <a:gs pos="100000">
              <a:srgbClr val="D1C39F"/>
            </a:gs>
          </a:gsLst>
          <a:lin ang="5400000" scaled="0"/>
        </a:gradFill>
        <a:effectLst/>
      </p:bgPr>
    </p:bg>
    <p:spTree>
      <p:nvGrpSpPr>
        <p:cNvPr id="1" name=""/>
        <p:cNvGrpSpPr/>
        <p:nvPr/>
      </p:nvGrpSpPr>
      <p:grpSpPr>
        <a:xfrm>
          <a:off x="0" y="0"/>
          <a:ext cx="0" cy="0"/>
          <a:chOff x="0" y="0"/>
          <a:chExt cx="0" cy="0"/>
        </a:xfrm>
      </p:grpSpPr>
      <p:sp>
        <p:nvSpPr>
          <p:cNvPr id="4" name="Nadpis 3"/>
          <p:cNvSpPr>
            <a:spLocks noGrp="1"/>
          </p:cNvSpPr>
          <p:nvPr>
            <p:ph type="title"/>
          </p:nvPr>
        </p:nvSpPr>
        <p:spPr>
          <a:xfrm>
            <a:off x="357158" y="214290"/>
            <a:ext cx="8607330" cy="928694"/>
          </a:xfrm>
          <a:solidFill>
            <a:schemeClr val="tx2">
              <a:lumMod val="75000"/>
            </a:schemeClr>
          </a:solidFill>
          <a:ln w="19050">
            <a:noFill/>
          </a:ln>
          <a:effectLst/>
          <a:scene3d>
            <a:camera prst="orthographicFront">
              <a:rot lat="0" lon="0" rev="0"/>
            </a:camera>
            <a:lightRig rig="chilly" dir="t">
              <a:rot lat="0" lon="0" rev="18480000"/>
            </a:lightRig>
          </a:scene3d>
          <a:sp3d prstMaterial="clear">
            <a:bevelT h="63500"/>
          </a:sp3d>
        </p:spPr>
        <p:txBody>
          <a:bodyPr>
            <a:normAutofit fontScale="90000"/>
          </a:bodyPr>
          <a:lstStyle/>
          <a:p>
            <a:pPr algn="l"/>
            <a:r>
              <a:rPr lang="en-US" sz="2800" dirty="0" smtClean="0">
                <a:effectLst>
                  <a:outerShdw blurRad="38100" dist="38100" dir="2700000" algn="tl">
                    <a:srgbClr val="000000">
                      <a:alpha val="43137"/>
                    </a:srgbClr>
                  </a:outerShdw>
                </a:effectLst>
              </a:rPr>
              <a:t>           </a:t>
            </a:r>
            <a:r>
              <a:rPr lang="en-US" sz="2200" b="1" dirty="0" smtClean="0">
                <a:solidFill>
                  <a:schemeClr val="bg1"/>
                </a:solidFill>
                <a:effectLst>
                  <a:outerShdw blurRad="38100" dist="38100" dir="2700000" algn="tl">
                    <a:srgbClr val="000000">
                      <a:alpha val="43137"/>
                    </a:srgbClr>
                  </a:outerShdw>
                </a:effectLst>
              </a:rPr>
              <a:t>Czech </a:t>
            </a:r>
            <a:r>
              <a:rPr lang="en-US" sz="2200" b="1" dirty="0" err="1" smtClean="0">
                <a:solidFill>
                  <a:schemeClr val="bg1"/>
                </a:solidFill>
                <a:effectLst>
                  <a:outerShdw blurRad="38100" dist="38100" dir="2700000" algn="tl">
                    <a:srgbClr val="000000">
                      <a:alpha val="43137"/>
                    </a:srgbClr>
                  </a:outerShdw>
                </a:effectLst>
              </a:rPr>
              <a:t>Sokol</a:t>
            </a:r>
            <a:r>
              <a:rPr lang="en-US" sz="2200" b="1" dirty="0" smtClean="0">
                <a:solidFill>
                  <a:schemeClr val="bg1"/>
                </a:solidFill>
                <a:effectLst>
                  <a:outerShdw blurRad="38100" dist="38100" dir="2700000" algn="tl">
                    <a:srgbClr val="000000">
                      <a:alpha val="43137"/>
                    </a:srgbClr>
                  </a:outerShdw>
                </a:effectLst>
              </a:rPr>
              <a:t> Organization</a:t>
            </a:r>
            <a:br>
              <a:rPr lang="en-US" sz="2200" b="1" dirty="0" smtClean="0">
                <a:solidFill>
                  <a:schemeClr val="bg1"/>
                </a:solidFill>
                <a:effectLst>
                  <a:outerShdw blurRad="38100" dist="38100" dir="2700000" algn="tl">
                    <a:srgbClr val="000000">
                      <a:alpha val="43137"/>
                    </a:srgbClr>
                  </a:outerShdw>
                </a:effectLst>
              </a:rPr>
            </a:br>
            <a:r>
              <a:rPr lang="en-US" sz="2800" dirty="0" smtClean="0">
                <a:solidFill>
                  <a:schemeClr val="bg1"/>
                </a:solidFill>
              </a:rPr>
              <a:t>           </a:t>
            </a:r>
            <a:r>
              <a:rPr lang="en-US" sz="1200" b="1" dirty="0" smtClean="0">
                <a:solidFill>
                  <a:schemeClr val="bg1"/>
                </a:solidFill>
                <a:effectLst>
                  <a:outerShdw blurRad="38100" dist="38100" dir="2700000" algn="tl">
                    <a:srgbClr val="000000">
                      <a:alpha val="43137"/>
                    </a:srgbClr>
                  </a:outerShdw>
                </a:effectLst>
              </a:rPr>
              <a:t>Developing the competences of instructors delivering physical activity programs for elderly people.</a:t>
            </a:r>
            <a:endParaRPr lang="en-US" sz="1200" b="1" dirty="0">
              <a:solidFill>
                <a:schemeClr val="bg1"/>
              </a:solidFill>
              <a:effectLst>
                <a:outerShdw blurRad="38100" dist="38100" dir="2700000" algn="tl">
                  <a:srgbClr val="000000">
                    <a:alpha val="43137"/>
                  </a:srgbClr>
                </a:outerShdw>
              </a:effectLst>
            </a:endParaRPr>
          </a:p>
        </p:txBody>
      </p:sp>
      <p:sp>
        <p:nvSpPr>
          <p:cNvPr id="5" name="Zástupný symbol pro zápatí 4"/>
          <p:cNvSpPr>
            <a:spLocks noGrp="1"/>
          </p:cNvSpPr>
          <p:nvPr>
            <p:ph type="ftr" sz="quarter" idx="11"/>
          </p:nvPr>
        </p:nvSpPr>
        <p:spPr>
          <a:xfrm>
            <a:off x="2571736" y="6356350"/>
            <a:ext cx="4000528" cy="365125"/>
          </a:xfrm>
        </p:spPr>
        <p:txBody>
          <a:bodyPr/>
          <a:lstStyle/>
          <a:p>
            <a:r>
              <a:rPr lang="en-US" smtClean="0"/>
              <a:t>MOVING Age Conference 30th April - 2nd May, Gent</a:t>
            </a:r>
            <a:endParaRPr lang="en-US"/>
          </a:p>
        </p:txBody>
      </p:sp>
      <p:sp>
        <p:nvSpPr>
          <p:cNvPr id="11266" name="Rectangle 2"/>
          <p:cNvSpPr>
            <a:spLocks noChangeArrowheads="1"/>
          </p:cNvSpPr>
          <p:nvPr/>
        </p:nvSpPr>
        <p:spPr bwMode="auto">
          <a:xfrm>
            <a:off x="0" y="0"/>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265" name="Object 1"/>
          <p:cNvGraphicFramePr>
            <a:graphicFrameLocks noChangeAspect="1"/>
          </p:cNvGraphicFramePr>
          <p:nvPr/>
        </p:nvGraphicFramePr>
        <p:xfrm>
          <a:off x="428596" y="285728"/>
          <a:ext cx="714380" cy="714380"/>
        </p:xfrm>
        <a:graphic>
          <a:graphicData uri="http://schemas.openxmlformats.org/presentationml/2006/ole">
            <mc:AlternateContent xmlns:mc="http://schemas.openxmlformats.org/markup-compatibility/2006">
              <mc:Choice xmlns:v="urn:schemas-microsoft-com:vml" Requires="v">
                <p:oleObj spid="_x0000_s52245" r:id="rId4" imgW="1192680" imgH="1200960" progId="">
                  <p:embed/>
                </p:oleObj>
              </mc:Choice>
              <mc:Fallback>
                <p:oleObj r:id="rId4" imgW="1192680" imgH="1200960" progId="">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596" y="285728"/>
                        <a:ext cx="714380" cy="7143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Obdélník 6"/>
          <p:cNvSpPr/>
          <p:nvPr/>
        </p:nvSpPr>
        <p:spPr>
          <a:xfrm>
            <a:off x="357158" y="1214422"/>
            <a:ext cx="1571635" cy="369332"/>
          </a:xfrm>
          <a:prstGeom prst="rect">
            <a:avLst/>
          </a:prstGeom>
          <a:solidFill>
            <a:schemeClr val="accent1">
              <a:lumMod val="75000"/>
            </a:schemeClr>
          </a:solidFill>
          <a:ln>
            <a:noFill/>
          </a:ln>
          <a:effectLst/>
          <a:scene3d>
            <a:camera prst="orthographicFront">
              <a:rot lat="0" lon="0" rev="0"/>
            </a:camera>
            <a:lightRig rig="chilly" dir="t">
              <a:rot lat="0" lon="0" rev="18480000"/>
            </a:lightRig>
          </a:scene3d>
          <a:sp3d prstMaterial="clear">
            <a:bevelT h="63500"/>
          </a:sp3d>
        </p:spPr>
        <p:txBody>
          <a:bodyPr wrap="square">
            <a:spAutoFit/>
          </a:bodyPr>
          <a:lstStyle/>
          <a:p>
            <a:pPr indent="20638" algn="ctr"/>
            <a:r>
              <a:rPr lang="en-US" b="1" smtClean="0">
                <a:solidFill>
                  <a:schemeClr val="tx2">
                    <a:lumMod val="50000"/>
                  </a:schemeClr>
                </a:solidFill>
                <a:latin typeface="+mj-lt"/>
              </a:rPr>
              <a:t>Curriculum</a:t>
            </a:r>
          </a:p>
        </p:txBody>
      </p:sp>
      <p:graphicFrame>
        <p:nvGraphicFramePr>
          <p:cNvPr id="8" name="Zástupný symbol pro obsah 7"/>
          <p:cNvGraphicFramePr>
            <a:graphicFrameLocks noGrp="1"/>
          </p:cNvGraphicFramePr>
          <p:nvPr>
            <p:ph idx="1"/>
          </p:nvPr>
        </p:nvGraphicFramePr>
        <p:xfrm>
          <a:off x="428596" y="1857364"/>
          <a:ext cx="8352000" cy="4915185"/>
        </p:xfrm>
        <a:graphic>
          <a:graphicData uri="http://schemas.openxmlformats.org/drawingml/2006/table">
            <a:tbl>
              <a:tblPr firstRow="1" bandRow="1">
                <a:tableStyleId>{22838BEF-8BB2-4498-84A7-C5851F593DF1}</a:tableStyleId>
              </a:tblPr>
              <a:tblGrid>
                <a:gridCol w="360000"/>
                <a:gridCol w="6516000"/>
                <a:gridCol w="792000"/>
                <a:gridCol w="684000"/>
              </a:tblGrid>
              <a:tr h="401520">
                <a:tc gridSpan="2">
                  <a:txBody>
                    <a:bodyPr/>
                    <a:lstStyle/>
                    <a:p>
                      <a:pPr algn="ctr"/>
                      <a:r>
                        <a:rPr lang="en-US" dirty="0" smtClean="0">
                          <a:solidFill>
                            <a:schemeClr val="tx2">
                              <a:lumMod val="50000"/>
                            </a:schemeClr>
                          </a:solidFill>
                          <a:latin typeface="+mj-lt"/>
                        </a:rPr>
                        <a:t>Course Name</a:t>
                      </a:r>
                      <a:endParaRPr lang="en-US" dirty="0">
                        <a:solidFill>
                          <a:schemeClr val="tx2">
                            <a:lumMod val="50000"/>
                          </a:schemeClr>
                        </a:solidFill>
                        <a:latin typeface="+mj-lt"/>
                      </a:endParaRPr>
                    </a:p>
                  </a:txBody>
                  <a:tcPr anchor="ctr">
                    <a:solidFill>
                      <a:schemeClr val="accent2">
                        <a:lumMod val="40000"/>
                        <a:lumOff val="60000"/>
                      </a:schemeClr>
                    </a:solidFill>
                  </a:tcPr>
                </a:tc>
                <a:tc hMerge="1">
                  <a:txBody>
                    <a:bodyPr/>
                    <a:lstStyle/>
                    <a:p>
                      <a:pPr algn="ctr"/>
                      <a:endParaRPr lang="en-US" dirty="0">
                        <a:solidFill>
                          <a:schemeClr val="tx2">
                            <a:lumMod val="50000"/>
                          </a:schemeClr>
                        </a:solidFill>
                        <a:latin typeface="+mj-lt"/>
                      </a:endParaRPr>
                    </a:p>
                  </a:txBody>
                  <a:tcPr anchor="ctr"/>
                </a:tc>
                <a:tc>
                  <a:txBody>
                    <a:bodyPr/>
                    <a:lstStyle/>
                    <a:p>
                      <a:pPr algn="ctr"/>
                      <a:r>
                        <a:rPr lang="en-US" sz="1000" dirty="0" smtClean="0">
                          <a:solidFill>
                            <a:schemeClr val="tx2">
                              <a:lumMod val="50000"/>
                            </a:schemeClr>
                          </a:solidFill>
                          <a:latin typeface="+mj-lt"/>
                        </a:rPr>
                        <a:t>Theory lessons</a:t>
                      </a:r>
                      <a:endParaRPr lang="en-US" sz="1000" dirty="0">
                        <a:solidFill>
                          <a:schemeClr val="tx2">
                            <a:lumMod val="50000"/>
                          </a:schemeClr>
                        </a:solidFill>
                        <a:latin typeface="+mj-lt"/>
                      </a:endParaRPr>
                    </a:p>
                  </a:txBody>
                  <a:tcPr anchor="ctr">
                    <a:solidFill>
                      <a:schemeClr val="accent2">
                        <a:lumMod val="40000"/>
                        <a:lumOff val="60000"/>
                      </a:schemeClr>
                    </a:solidFill>
                  </a:tcPr>
                </a:tc>
                <a:tc>
                  <a:txBody>
                    <a:bodyPr/>
                    <a:lstStyle/>
                    <a:p>
                      <a:pPr algn="ctr"/>
                      <a:r>
                        <a:rPr lang="en-US" sz="1000" dirty="0" smtClean="0">
                          <a:solidFill>
                            <a:schemeClr val="tx2">
                              <a:lumMod val="50000"/>
                            </a:schemeClr>
                          </a:solidFill>
                          <a:latin typeface="+mj-lt"/>
                        </a:rPr>
                        <a:t>Practice lessons</a:t>
                      </a:r>
                      <a:endParaRPr lang="en-US" sz="1000" dirty="0">
                        <a:solidFill>
                          <a:schemeClr val="tx2">
                            <a:lumMod val="50000"/>
                          </a:schemeClr>
                        </a:solidFill>
                        <a:latin typeface="+mj-lt"/>
                      </a:endParaRPr>
                    </a:p>
                  </a:txBody>
                  <a:tcPr anchor="ctr">
                    <a:solidFill>
                      <a:schemeClr val="accent2">
                        <a:lumMod val="40000"/>
                        <a:lumOff val="60000"/>
                      </a:schemeClr>
                    </a:solidFill>
                  </a:tcPr>
                </a:tc>
              </a:tr>
              <a:tr h="324000">
                <a:tc>
                  <a:txBody>
                    <a:bodyPr/>
                    <a:lstStyle/>
                    <a:p>
                      <a:pPr algn="ctr"/>
                      <a:r>
                        <a:rPr lang="en-US" sz="1200" dirty="0" smtClean="0">
                          <a:solidFill>
                            <a:schemeClr val="tx2">
                              <a:lumMod val="50000"/>
                            </a:schemeClr>
                          </a:solidFill>
                        </a:rPr>
                        <a:t>12</a:t>
                      </a:r>
                      <a:endParaRPr lang="en-US" sz="1200" dirty="0">
                        <a:solidFill>
                          <a:schemeClr val="tx2">
                            <a:lumMod val="50000"/>
                          </a:schemeClr>
                        </a:solidFill>
                      </a:endParaRPr>
                    </a:p>
                  </a:txBody>
                  <a:tcPr anchor="ctr"/>
                </a:tc>
                <a:tc>
                  <a:txBody>
                    <a:bodyPr/>
                    <a:lstStyle/>
                    <a:p>
                      <a:pPr algn="l"/>
                      <a:r>
                        <a:rPr lang="en-US" sz="1200" b="1" dirty="0" smtClean="0">
                          <a:solidFill>
                            <a:schemeClr val="tx2">
                              <a:lumMod val="50000"/>
                            </a:schemeClr>
                          </a:solidFill>
                        </a:rPr>
                        <a:t>Structure of Exercise Unit for Elderly</a:t>
                      </a:r>
                      <a:r>
                        <a:rPr lang="en-US" sz="1200" b="1" baseline="0" dirty="0" smtClean="0">
                          <a:solidFill>
                            <a:schemeClr val="tx2">
                              <a:lumMod val="50000"/>
                            </a:schemeClr>
                          </a:solidFill>
                        </a:rPr>
                        <a:t> people, Organizing of Exercisers</a:t>
                      </a:r>
                      <a:endParaRPr lang="en-US" sz="1200" b="1" dirty="0">
                        <a:solidFill>
                          <a:schemeClr val="tx2">
                            <a:lumMod val="50000"/>
                          </a:schemeClr>
                        </a:solidFill>
                      </a:endParaRPr>
                    </a:p>
                  </a:txBody>
                  <a:tcPr anchor="ctr"/>
                </a:tc>
                <a:tc>
                  <a:txBody>
                    <a:bodyPr/>
                    <a:lstStyle/>
                    <a:p>
                      <a:pPr algn="ctr"/>
                      <a:r>
                        <a:rPr lang="en-US" sz="1200" dirty="0" smtClean="0">
                          <a:solidFill>
                            <a:schemeClr val="tx2">
                              <a:lumMod val="50000"/>
                            </a:schemeClr>
                          </a:solidFill>
                        </a:rPr>
                        <a:t>2</a:t>
                      </a:r>
                      <a:endParaRPr lang="en-US" sz="1200" dirty="0">
                        <a:solidFill>
                          <a:schemeClr val="tx2">
                            <a:lumMod val="50000"/>
                          </a:schemeClr>
                        </a:solidFill>
                      </a:endParaRPr>
                    </a:p>
                  </a:txBody>
                  <a:tcPr anchor="ctr"/>
                </a:tc>
                <a:tc>
                  <a:txBody>
                    <a:bodyPr/>
                    <a:lstStyle/>
                    <a:p>
                      <a:pPr algn="ctr"/>
                      <a:endParaRPr lang="en-US" sz="1200" dirty="0">
                        <a:solidFill>
                          <a:schemeClr val="tx2">
                            <a:lumMod val="50000"/>
                          </a:schemeClr>
                        </a:solidFill>
                      </a:endParaRPr>
                    </a:p>
                  </a:txBody>
                  <a:tcPr anchor="ctr"/>
                </a:tc>
              </a:tr>
              <a:tr h="370635">
                <a:tc>
                  <a:txBody>
                    <a:bodyPr/>
                    <a:lstStyle/>
                    <a:p>
                      <a:pPr algn="ctr"/>
                      <a:endParaRPr lang="en-US" sz="1200" dirty="0">
                        <a:solidFill>
                          <a:schemeClr val="tx2">
                            <a:lumMod val="50000"/>
                          </a:schemeClr>
                        </a:solidFill>
                      </a:endParaRPr>
                    </a:p>
                  </a:txBody>
                  <a:tcPr anchor="ctr"/>
                </a:tc>
                <a:tc>
                  <a:txBody>
                    <a:bodyPr/>
                    <a:lstStyle/>
                    <a:p>
                      <a:pPr algn="l"/>
                      <a:r>
                        <a:rPr lang="en-US" sz="1000" dirty="0" smtClean="0">
                          <a:solidFill>
                            <a:schemeClr val="tx2">
                              <a:lumMod val="50000"/>
                            </a:schemeClr>
                          </a:solidFill>
                        </a:rPr>
                        <a:t>Specifics of exercise units for seniors</a:t>
                      </a:r>
                      <a:r>
                        <a:rPr lang="en-US" sz="1000" baseline="0" dirty="0" smtClean="0">
                          <a:solidFill>
                            <a:schemeClr val="tx2">
                              <a:lumMod val="50000"/>
                            </a:schemeClr>
                          </a:solidFill>
                        </a:rPr>
                        <a:t> </a:t>
                      </a:r>
                      <a:r>
                        <a:rPr lang="en-US" sz="1000" dirty="0" smtClean="0">
                          <a:solidFill>
                            <a:schemeClr val="tx2">
                              <a:lumMod val="50000"/>
                            </a:schemeClr>
                          </a:solidFill>
                        </a:rPr>
                        <a:t>and Principles of leadership of exercise unit for seniors…</a:t>
                      </a:r>
                      <a:endParaRPr lang="en-US" sz="1000" dirty="0">
                        <a:solidFill>
                          <a:schemeClr val="tx2">
                            <a:lumMod val="50000"/>
                          </a:schemeClr>
                        </a:solidFill>
                      </a:endParaRPr>
                    </a:p>
                  </a:txBody>
                  <a:tcPr anchor="ctr"/>
                </a:tc>
                <a:tc>
                  <a:txBody>
                    <a:bodyPr/>
                    <a:lstStyle/>
                    <a:p>
                      <a:pPr algn="ctr"/>
                      <a:endParaRPr lang="en-US" sz="1200" dirty="0">
                        <a:solidFill>
                          <a:schemeClr val="tx2">
                            <a:lumMod val="50000"/>
                          </a:schemeClr>
                        </a:solidFill>
                      </a:endParaRPr>
                    </a:p>
                  </a:txBody>
                  <a:tcPr anchor="ctr"/>
                </a:tc>
                <a:tc>
                  <a:txBody>
                    <a:bodyPr/>
                    <a:lstStyle/>
                    <a:p>
                      <a:pPr algn="ctr"/>
                      <a:endParaRPr lang="en-US" sz="1200" dirty="0">
                        <a:solidFill>
                          <a:schemeClr val="tx2">
                            <a:lumMod val="50000"/>
                          </a:schemeClr>
                        </a:solidFill>
                      </a:endParaRPr>
                    </a:p>
                  </a:txBody>
                  <a:tcPr anchor="ctr"/>
                </a:tc>
              </a:tr>
              <a:tr h="362283">
                <a:tc>
                  <a:txBody>
                    <a:bodyPr/>
                    <a:lstStyle/>
                    <a:p>
                      <a:pPr algn="ctr"/>
                      <a:r>
                        <a:rPr lang="en-US" sz="1200" dirty="0" smtClean="0">
                          <a:solidFill>
                            <a:schemeClr val="tx2">
                              <a:lumMod val="50000"/>
                            </a:schemeClr>
                          </a:solidFill>
                        </a:rPr>
                        <a:t>13</a:t>
                      </a:r>
                      <a:endParaRPr lang="en-US" sz="1200" dirty="0">
                        <a:solidFill>
                          <a:schemeClr val="tx2">
                            <a:lumMod val="50000"/>
                          </a:schemeClr>
                        </a:solidFill>
                      </a:endParaRPr>
                    </a:p>
                  </a:txBody>
                  <a:tcPr anchor="ctr"/>
                </a:tc>
                <a:tc>
                  <a:txBody>
                    <a:bodyPr/>
                    <a:lstStyle/>
                    <a:p>
                      <a:pPr algn="l"/>
                      <a:r>
                        <a:rPr lang="en-US" sz="1200" b="1" dirty="0" smtClean="0">
                          <a:solidFill>
                            <a:schemeClr val="tx2">
                              <a:lumMod val="50000"/>
                            </a:schemeClr>
                          </a:solidFill>
                        </a:rPr>
                        <a:t>Physical</a:t>
                      </a:r>
                      <a:r>
                        <a:rPr lang="en-US" sz="1200" b="1" baseline="0" dirty="0" smtClean="0">
                          <a:solidFill>
                            <a:schemeClr val="tx2">
                              <a:lumMod val="50000"/>
                            </a:schemeClr>
                          </a:solidFill>
                        </a:rPr>
                        <a:t> Activities for Seniors Pursued in Gym</a:t>
                      </a:r>
                      <a:endParaRPr lang="en-US" sz="1200" b="1" dirty="0">
                        <a:solidFill>
                          <a:schemeClr val="tx2">
                            <a:lumMod val="50000"/>
                          </a:schemeClr>
                        </a:solidFill>
                      </a:endParaRPr>
                    </a:p>
                  </a:txBody>
                  <a:tcPr anchor="ctr"/>
                </a:tc>
                <a:tc>
                  <a:txBody>
                    <a:bodyPr/>
                    <a:lstStyle/>
                    <a:p>
                      <a:pPr algn="ctr"/>
                      <a:r>
                        <a:rPr lang="en-US" sz="1200" dirty="0" smtClean="0">
                          <a:solidFill>
                            <a:schemeClr val="tx2">
                              <a:lumMod val="50000"/>
                            </a:schemeClr>
                          </a:solidFill>
                        </a:rPr>
                        <a:t>1</a:t>
                      </a:r>
                      <a:endParaRPr lang="en-US" sz="1200" dirty="0">
                        <a:solidFill>
                          <a:schemeClr val="tx2">
                            <a:lumMod val="50000"/>
                          </a:schemeClr>
                        </a:solidFill>
                      </a:endParaRPr>
                    </a:p>
                  </a:txBody>
                  <a:tcPr anchor="ctr"/>
                </a:tc>
                <a:tc>
                  <a:txBody>
                    <a:bodyPr/>
                    <a:lstStyle/>
                    <a:p>
                      <a:pPr algn="ctr"/>
                      <a:r>
                        <a:rPr lang="en-US" sz="1200" dirty="0" smtClean="0">
                          <a:solidFill>
                            <a:schemeClr val="tx2">
                              <a:lumMod val="50000"/>
                            </a:schemeClr>
                          </a:solidFill>
                        </a:rPr>
                        <a:t>3</a:t>
                      </a:r>
                      <a:endParaRPr lang="en-US" sz="1200" dirty="0">
                        <a:solidFill>
                          <a:schemeClr val="tx2">
                            <a:lumMod val="50000"/>
                          </a:schemeClr>
                        </a:solidFill>
                      </a:endParaRPr>
                    </a:p>
                  </a:txBody>
                  <a:tcPr anchor="ctr"/>
                </a:tc>
              </a:tr>
              <a:tr h="324000">
                <a:tc>
                  <a:txBody>
                    <a:bodyPr/>
                    <a:lstStyle/>
                    <a:p>
                      <a:pPr algn="ctr"/>
                      <a:endParaRPr lang="en-US" sz="1200" dirty="0">
                        <a:solidFill>
                          <a:schemeClr val="tx2">
                            <a:lumMod val="50000"/>
                          </a:schemeClr>
                        </a:solidFill>
                      </a:endParaRPr>
                    </a:p>
                  </a:txBody>
                  <a:tcPr anchor="ctr"/>
                </a:tc>
                <a:tc>
                  <a:txBody>
                    <a:bodyPr/>
                    <a:lstStyle/>
                    <a:p>
                      <a:pPr algn="l"/>
                      <a:r>
                        <a:rPr lang="en-US" sz="1000" b="0" dirty="0" smtClean="0">
                          <a:solidFill>
                            <a:schemeClr val="tx2">
                              <a:lumMod val="50000"/>
                            </a:schemeClr>
                          </a:solidFill>
                        </a:rPr>
                        <a:t>Individual/team activities, Motion games, Dance, Yoga,</a:t>
                      </a:r>
                      <a:r>
                        <a:rPr lang="en-US" sz="1000" b="0" baseline="0" dirty="0" smtClean="0">
                          <a:solidFill>
                            <a:schemeClr val="tx2">
                              <a:lumMod val="50000"/>
                            </a:schemeClr>
                          </a:solidFill>
                        </a:rPr>
                        <a:t> Exercise with equipment and tools…</a:t>
                      </a:r>
                      <a:endParaRPr lang="en-US" sz="1000" b="0" dirty="0">
                        <a:solidFill>
                          <a:schemeClr val="tx2">
                            <a:lumMod val="50000"/>
                          </a:schemeClr>
                        </a:solidFill>
                      </a:endParaRPr>
                    </a:p>
                  </a:txBody>
                  <a:tcPr anchor="ctr"/>
                </a:tc>
                <a:tc>
                  <a:txBody>
                    <a:bodyPr/>
                    <a:lstStyle/>
                    <a:p>
                      <a:pPr algn="ctr"/>
                      <a:endParaRPr lang="en-US" sz="1200" dirty="0">
                        <a:solidFill>
                          <a:schemeClr val="tx2">
                            <a:lumMod val="50000"/>
                          </a:schemeClr>
                        </a:solidFill>
                      </a:endParaRPr>
                    </a:p>
                  </a:txBody>
                  <a:tcPr anchor="ctr"/>
                </a:tc>
                <a:tc>
                  <a:txBody>
                    <a:bodyPr/>
                    <a:lstStyle/>
                    <a:p>
                      <a:pPr algn="ctr"/>
                      <a:endParaRPr lang="en-US" sz="1200" dirty="0">
                        <a:solidFill>
                          <a:schemeClr val="tx2">
                            <a:lumMod val="50000"/>
                          </a:schemeClr>
                        </a:solidFill>
                      </a:endParaRPr>
                    </a:p>
                  </a:txBody>
                  <a:tcPr anchor="ctr"/>
                </a:tc>
              </a:tr>
              <a:tr h="324000">
                <a:tc>
                  <a:txBody>
                    <a:bodyPr/>
                    <a:lstStyle/>
                    <a:p>
                      <a:pPr algn="ctr"/>
                      <a:r>
                        <a:rPr lang="en-US" sz="1200" dirty="0" smtClean="0">
                          <a:solidFill>
                            <a:schemeClr val="tx2">
                              <a:lumMod val="50000"/>
                            </a:schemeClr>
                          </a:solidFill>
                        </a:rPr>
                        <a:t>14</a:t>
                      </a:r>
                      <a:endParaRPr lang="en-US" sz="1200" dirty="0">
                        <a:solidFill>
                          <a:schemeClr val="tx2">
                            <a:lumMod val="50000"/>
                          </a:schemeClr>
                        </a:solidFill>
                      </a:endParaRPr>
                    </a:p>
                  </a:txBody>
                  <a:tcPr anchor="ctr"/>
                </a:tc>
                <a:tc>
                  <a:txBody>
                    <a:bodyPr/>
                    <a:lstStyle/>
                    <a:p>
                      <a:pPr algn="l"/>
                      <a:r>
                        <a:rPr lang="en-US" sz="1200" b="1" dirty="0" smtClean="0">
                          <a:solidFill>
                            <a:schemeClr val="tx2">
                              <a:lumMod val="50000"/>
                            </a:schemeClr>
                          </a:solidFill>
                        </a:rPr>
                        <a:t>Physical</a:t>
                      </a:r>
                      <a:r>
                        <a:rPr lang="en-US" sz="1200" b="1" baseline="0" dirty="0" smtClean="0">
                          <a:solidFill>
                            <a:schemeClr val="tx2">
                              <a:lumMod val="50000"/>
                            </a:schemeClr>
                          </a:solidFill>
                        </a:rPr>
                        <a:t> Activities for Seniors Pursued Outdoor (in the nature)</a:t>
                      </a:r>
                      <a:endParaRPr lang="en-US" sz="1200" b="1" dirty="0">
                        <a:solidFill>
                          <a:schemeClr val="tx2">
                            <a:lumMod val="50000"/>
                          </a:schemeClr>
                        </a:solidFill>
                      </a:endParaRPr>
                    </a:p>
                  </a:txBody>
                  <a:tcPr anchor="ctr"/>
                </a:tc>
                <a:tc>
                  <a:txBody>
                    <a:bodyPr/>
                    <a:lstStyle/>
                    <a:p>
                      <a:pPr algn="ctr"/>
                      <a:endParaRPr lang="en-US" sz="1200" dirty="0">
                        <a:solidFill>
                          <a:schemeClr val="tx2">
                            <a:lumMod val="50000"/>
                          </a:schemeClr>
                        </a:solidFill>
                      </a:endParaRPr>
                    </a:p>
                  </a:txBody>
                  <a:tcPr anchor="ctr"/>
                </a:tc>
                <a:tc>
                  <a:txBody>
                    <a:bodyPr/>
                    <a:lstStyle/>
                    <a:p>
                      <a:pPr algn="ctr"/>
                      <a:r>
                        <a:rPr lang="en-US" sz="1200" dirty="0" smtClean="0">
                          <a:solidFill>
                            <a:schemeClr val="tx2">
                              <a:lumMod val="50000"/>
                            </a:schemeClr>
                          </a:solidFill>
                        </a:rPr>
                        <a:t>2</a:t>
                      </a:r>
                      <a:endParaRPr lang="en-US" sz="1200" dirty="0">
                        <a:solidFill>
                          <a:schemeClr val="tx2">
                            <a:lumMod val="50000"/>
                          </a:schemeClr>
                        </a:solidFill>
                      </a:endParaRPr>
                    </a:p>
                  </a:txBody>
                  <a:tcPr anchor="ctr"/>
                </a:tc>
              </a:tr>
              <a:tr h="370635">
                <a:tc>
                  <a:txBody>
                    <a:bodyPr/>
                    <a:lstStyle/>
                    <a:p>
                      <a:pPr algn="ctr"/>
                      <a:endParaRPr lang="en-US" sz="1200" dirty="0">
                        <a:solidFill>
                          <a:schemeClr val="tx2">
                            <a:lumMod val="50000"/>
                          </a:schemeClr>
                        </a:solidFill>
                      </a:endParaRPr>
                    </a:p>
                  </a:txBody>
                  <a:tcPr anchor="ctr"/>
                </a:tc>
                <a:tc>
                  <a:txBody>
                    <a:bodyPr/>
                    <a:lstStyle/>
                    <a:p>
                      <a:pPr algn="l"/>
                      <a:r>
                        <a:rPr lang="en-US" sz="1000" dirty="0" smtClean="0">
                          <a:solidFill>
                            <a:schemeClr val="tx2">
                              <a:lumMod val="50000"/>
                            </a:schemeClr>
                          </a:solidFill>
                        </a:rPr>
                        <a:t>Ball games, Hiking, Cycling,</a:t>
                      </a:r>
                      <a:r>
                        <a:rPr lang="en-US" sz="1000" baseline="0" dirty="0" smtClean="0">
                          <a:solidFill>
                            <a:schemeClr val="tx2">
                              <a:lumMod val="50000"/>
                            </a:schemeClr>
                          </a:solidFill>
                        </a:rPr>
                        <a:t> Nordic Walking, Swimming…</a:t>
                      </a:r>
                      <a:endParaRPr lang="en-US" sz="1000" dirty="0">
                        <a:solidFill>
                          <a:schemeClr val="tx2">
                            <a:lumMod val="50000"/>
                          </a:schemeClr>
                        </a:solidFill>
                      </a:endParaRPr>
                    </a:p>
                  </a:txBody>
                  <a:tcPr anchor="ctr"/>
                </a:tc>
                <a:tc>
                  <a:txBody>
                    <a:bodyPr/>
                    <a:lstStyle/>
                    <a:p>
                      <a:pPr algn="ctr"/>
                      <a:endParaRPr lang="en-US" sz="1200" dirty="0">
                        <a:solidFill>
                          <a:schemeClr val="tx2">
                            <a:lumMod val="50000"/>
                          </a:schemeClr>
                        </a:solidFill>
                      </a:endParaRPr>
                    </a:p>
                  </a:txBody>
                  <a:tcPr anchor="ctr"/>
                </a:tc>
                <a:tc>
                  <a:txBody>
                    <a:bodyPr/>
                    <a:lstStyle/>
                    <a:p>
                      <a:pPr algn="ctr"/>
                      <a:endParaRPr lang="en-US" sz="1200" dirty="0">
                        <a:solidFill>
                          <a:schemeClr val="tx2">
                            <a:lumMod val="50000"/>
                          </a:schemeClr>
                        </a:solidFill>
                      </a:endParaRPr>
                    </a:p>
                  </a:txBody>
                  <a:tcPr anchor="ctr"/>
                </a:tc>
              </a:tr>
              <a:tr h="370635">
                <a:tc>
                  <a:txBody>
                    <a:bodyPr/>
                    <a:lstStyle/>
                    <a:p>
                      <a:pPr algn="ctr"/>
                      <a:r>
                        <a:rPr lang="en-US" sz="1200" dirty="0" smtClean="0">
                          <a:solidFill>
                            <a:schemeClr val="tx2">
                              <a:lumMod val="50000"/>
                            </a:schemeClr>
                          </a:solidFill>
                        </a:rPr>
                        <a:t>15</a:t>
                      </a:r>
                      <a:endParaRPr lang="en-US" sz="1200" dirty="0">
                        <a:solidFill>
                          <a:schemeClr val="tx2">
                            <a:lumMod val="50000"/>
                          </a:schemeClr>
                        </a:solidFill>
                      </a:endParaRPr>
                    </a:p>
                  </a:txBody>
                  <a:tcPr anchor="ctr"/>
                </a:tc>
                <a:tc>
                  <a:txBody>
                    <a:bodyPr/>
                    <a:lstStyle/>
                    <a:p>
                      <a:pPr algn="l"/>
                      <a:r>
                        <a:rPr lang="en-US" sz="1200" b="1" dirty="0" smtClean="0">
                          <a:solidFill>
                            <a:schemeClr val="tx2">
                              <a:lumMod val="50000"/>
                            </a:schemeClr>
                          </a:solidFill>
                        </a:rPr>
                        <a:t>Musically</a:t>
                      </a:r>
                      <a:r>
                        <a:rPr lang="en-US" sz="1200" b="1" baseline="0" dirty="0" smtClean="0">
                          <a:solidFill>
                            <a:schemeClr val="tx2">
                              <a:lumMod val="50000"/>
                            </a:schemeClr>
                          </a:solidFill>
                        </a:rPr>
                        <a:t> – motional relations, Work with Music</a:t>
                      </a:r>
                      <a:endParaRPr lang="en-US" sz="1200" b="1" dirty="0">
                        <a:solidFill>
                          <a:schemeClr val="tx2">
                            <a:lumMod val="50000"/>
                          </a:schemeClr>
                        </a:solidFill>
                      </a:endParaRPr>
                    </a:p>
                  </a:txBody>
                  <a:tcPr anchor="ctr"/>
                </a:tc>
                <a:tc>
                  <a:txBody>
                    <a:bodyPr/>
                    <a:lstStyle/>
                    <a:p>
                      <a:pPr algn="ctr"/>
                      <a:r>
                        <a:rPr lang="en-US" sz="1200" dirty="0" smtClean="0">
                          <a:solidFill>
                            <a:schemeClr val="tx2">
                              <a:lumMod val="50000"/>
                            </a:schemeClr>
                          </a:solidFill>
                        </a:rPr>
                        <a:t>1</a:t>
                      </a:r>
                      <a:endParaRPr lang="en-US" sz="1200" dirty="0">
                        <a:solidFill>
                          <a:schemeClr val="tx2">
                            <a:lumMod val="50000"/>
                          </a:schemeClr>
                        </a:solidFill>
                      </a:endParaRPr>
                    </a:p>
                  </a:txBody>
                  <a:tcPr anchor="ctr"/>
                </a:tc>
                <a:tc>
                  <a:txBody>
                    <a:bodyPr/>
                    <a:lstStyle/>
                    <a:p>
                      <a:pPr algn="ctr"/>
                      <a:r>
                        <a:rPr lang="en-US" sz="1200" dirty="0" smtClean="0">
                          <a:solidFill>
                            <a:schemeClr val="tx2">
                              <a:lumMod val="50000"/>
                            </a:schemeClr>
                          </a:solidFill>
                        </a:rPr>
                        <a:t>2</a:t>
                      </a:r>
                      <a:endParaRPr lang="en-US" sz="1200" dirty="0">
                        <a:solidFill>
                          <a:schemeClr val="tx2">
                            <a:lumMod val="50000"/>
                          </a:schemeClr>
                        </a:solidFill>
                      </a:endParaRPr>
                    </a:p>
                  </a:txBody>
                  <a:tcPr anchor="ctr"/>
                </a:tc>
              </a:tr>
              <a:tr h="370635">
                <a:tc>
                  <a:txBody>
                    <a:bodyPr/>
                    <a:lstStyle/>
                    <a:p>
                      <a:pPr algn="ctr"/>
                      <a:endParaRPr lang="en-US" sz="1200" dirty="0">
                        <a:solidFill>
                          <a:schemeClr val="tx2">
                            <a:lumMod val="50000"/>
                          </a:schemeClr>
                        </a:solidFill>
                      </a:endParaRPr>
                    </a:p>
                  </a:txBody>
                  <a:tcPr anchor="ctr"/>
                </a:tc>
                <a:tc>
                  <a:txBody>
                    <a:bodyPr/>
                    <a:lstStyle/>
                    <a:p>
                      <a:pPr algn="l"/>
                      <a:r>
                        <a:rPr lang="en-US" sz="1000" dirty="0" smtClean="0">
                          <a:solidFill>
                            <a:schemeClr val="tx2">
                              <a:lumMod val="50000"/>
                            </a:schemeClr>
                          </a:solidFill>
                        </a:rPr>
                        <a:t>Basic</a:t>
                      </a:r>
                      <a:r>
                        <a:rPr lang="en-US" sz="1000" baseline="0" dirty="0" smtClean="0">
                          <a:solidFill>
                            <a:schemeClr val="tx2">
                              <a:lumMod val="50000"/>
                            </a:schemeClr>
                          </a:solidFill>
                        </a:rPr>
                        <a:t> terms and m-m relations (set the pace, rhythm,  musical phrase), Movement compositions for seniors</a:t>
                      </a:r>
                      <a:endParaRPr lang="en-US" sz="1000" dirty="0">
                        <a:solidFill>
                          <a:schemeClr val="tx2">
                            <a:lumMod val="50000"/>
                          </a:schemeClr>
                        </a:solidFill>
                      </a:endParaRPr>
                    </a:p>
                  </a:txBody>
                  <a:tcPr anchor="ctr"/>
                </a:tc>
                <a:tc>
                  <a:txBody>
                    <a:bodyPr/>
                    <a:lstStyle/>
                    <a:p>
                      <a:pPr algn="ctr"/>
                      <a:endParaRPr lang="en-US" sz="1200" dirty="0">
                        <a:solidFill>
                          <a:schemeClr val="tx2">
                            <a:lumMod val="50000"/>
                          </a:schemeClr>
                        </a:solidFill>
                      </a:endParaRPr>
                    </a:p>
                  </a:txBody>
                  <a:tcPr anchor="ctr"/>
                </a:tc>
                <a:tc>
                  <a:txBody>
                    <a:bodyPr/>
                    <a:lstStyle/>
                    <a:p>
                      <a:pPr algn="ctr"/>
                      <a:endParaRPr lang="en-US" sz="1200" dirty="0">
                        <a:solidFill>
                          <a:schemeClr val="tx2">
                            <a:lumMod val="50000"/>
                          </a:schemeClr>
                        </a:solidFill>
                      </a:endParaRPr>
                    </a:p>
                  </a:txBody>
                  <a:tcPr anchor="ctr"/>
                </a:tc>
              </a:tr>
              <a:tr h="370635">
                <a:tc>
                  <a:txBody>
                    <a:bodyPr/>
                    <a:lstStyle/>
                    <a:p>
                      <a:pPr algn="ctr"/>
                      <a:r>
                        <a:rPr lang="en-US" sz="1200" dirty="0" smtClean="0">
                          <a:solidFill>
                            <a:schemeClr val="tx2">
                              <a:lumMod val="50000"/>
                            </a:schemeClr>
                          </a:solidFill>
                        </a:rPr>
                        <a:t>16</a:t>
                      </a:r>
                      <a:endParaRPr lang="en-US" sz="1200" dirty="0">
                        <a:solidFill>
                          <a:schemeClr val="tx2">
                            <a:lumMod val="50000"/>
                          </a:schemeClr>
                        </a:solidFill>
                      </a:endParaRPr>
                    </a:p>
                  </a:txBody>
                  <a:tcPr anchor="ctr"/>
                </a:tc>
                <a:tc>
                  <a:txBody>
                    <a:bodyPr/>
                    <a:lstStyle/>
                    <a:p>
                      <a:pPr algn="l"/>
                      <a:r>
                        <a:rPr lang="en-US" sz="1200" b="1" dirty="0" smtClean="0">
                          <a:solidFill>
                            <a:schemeClr val="tx2">
                              <a:lumMod val="50000"/>
                            </a:schemeClr>
                          </a:solidFill>
                        </a:rPr>
                        <a:t>Balancing Exercises (Compensatory exercises)</a:t>
                      </a:r>
                      <a:endParaRPr lang="en-US" sz="1200" b="1" dirty="0">
                        <a:solidFill>
                          <a:schemeClr val="tx2">
                            <a:lumMod val="50000"/>
                          </a:schemeClr>
                        </a:solidFill>
                      </a:endParaRPr>
                    </a:p>
                  </a:txBody>
                  <a:tcPr anchor="ctr"/>
                </a:tc>
                <a:tc>
                  <a:txBody>
                    <a:bodyPr/>
                    <a:lstStyle/>
                    <a:p>
                      <a:pPr algn="ctr"/>
                      <a:endParaRPr lang="en-US" sz="1200" dirty="0">
                        <a:solidFill>
                          <a:schemeClr val="tx2">
                            <a:lumMod val="50000"/>
                          </a:schemeClr>
                        </a:solidFill>
                      </a:endParaRPr>
                    </a:p>
                  </a:txBody>
                  <a:tcPr anchor="ctr"/>
                </a:tc>
                <a:tc>
                  <a:txBody>
                    <a:bodyPr/>
                    <a:lstStyle/>
                    <a:p>
                      <a:pPr algn="ctr"/>
                      <a:r>
                        <a:rPr lang="en-US" sz="1200" dirty="0" smtClean="0">
                          <a:solidFill>
                            <a:schemeClr val="tx2">
                              <a:lumMod val="50000"/>
                            </a:schemeClr>
                          </a:solidFill>
                        </a:rPr>
                        <a:t>4</a:t>
                      </a:r>
                      <a:endParaRPr lang="en-US" sz="1200" dirty="0">
                        <a:solidFill>
                          <a:schemeClr val="tx2">
                            <a:lumMod val="50000"/>
                          </a:schemeClr>
                        </a:solidFill>
                      </a:endParaRPr>
                    </a:p>
                  </a:txBody>
                  <a:tcPr anchor="ctr"/>
                </a:tc>
              </a:tr>
              <a:tr h="370635">
                <a:tc>
                  <a:txBody>
                    <a:bodyPr/>
                    <a:lstStyle/>
                    <a:p>
                      <a:pPr algn="ctr"/>
                      <a:endParaRPr lang="en-US" sz="1200" dirty="0">
                        <a:solidFill>
                          <a:schemeClr val="tx2">
                            <a:lumMod val="50000"/>
                          </a:schemeClr>
                        </a:solidFill>
                      </a:endParaRPr>
                    </a:p>
                  </a:txBody>
                  <a:tcPr anchor="ctr"/>
                </a:tc>
                <a:tc>
                  <a:txBody>
                    <a:bodyPr/>
                    <a:lstStyle/>
                    <a:p>
                      <a:pPr algn="l"/>
                      <a:r>
                        <a:rPr lang="en-US" sz="1000" dirty="0" smtClean="0">
                          <a:solidFill>
                            <a:schemeClr val="tx2">
                              <a:lumMod val="50000"/>
                            </a:schemeClr>
                          </a:solidFill>
                        </a:rPr>
                        <a:t>Basic exercises, relaxation, stretching, weight training, Development of flexibility, muscle strength, dexterity,</a:t>
                      </a:r>
                      <a:r>
                        <a:rPr lang="en-US" sz="1000" baseline="0" dirty="0" smtClean="0">
                          <a:solidFill>
                            <a:schemeClr val="tx2">
                              <a:lumMod val="50000"/>
                            </a:schemeClr>
                          </a:solidFill>
                        </a:rPr>
                        <a:t> Fall prevention</a:t>
                      </a:r>
                      <a:endParaRPr lang="en-US" sz="1000" dirty="0">
                        <a:solidFill>
                          <a:schemeClr val="tx2">
                            <a:lumMod val="50000"/>
                          </a:schemeClr>
                        </a:solidFill>
                      </a:endParaRPr>
                    </a:p>
                  </a:txBody>
                  <a:tcPr anchor="ctr"/>
                </a:tc>
                <a:tc>
                  <a:txBody>
                    <a:bodyPr/>
                    <a:lstStyle/>
                    <a:p>
                      <a:pPr algn="ctr"/>
                      <a:endParaRPr lang="en-US" sz="1200" dirty="0">
                        <a:solidFill>
                          <a:schemeClr val="tx2">
                            <a:lumMod val="50000"/>
                          </a:schemeClr>
                        </a:solidFill>
                      </a:endParaRPr>
                    </a:p>
                  </a:txBody>
                  <a:tcPr anchor="ctr"/>
                </a:tc>
                <a:tc>
                  <a:txBody>
                    <a:bodyPr/>
                    <a:lstStyle/>
                    <a:p>
                      <a:pPr algn="ctr"/>
                      <a:endParaRPr lang="en-US" sz="1200" dirty="0">
                        <a:solidFill>
                          <a:schemeClr val="tx2">
                            <a:lumMod val="50000"/>
                          </a:schemeClr>
                        </a:solidFill>
                      </a:endParaRPr>
                    </a:p>
                  </a:txBody>
                  <a:tcPr anchor="ctr"/>
                </a:tc>
              </a:tr>
              <a:tr h="360000">
                <a:tc>
                  <a:txBody>
                    <a:bodyPr/>
                    <a:lstStyle/>
                    <a:p>
                      <a:pPr algn="ctr"/>
                      <a:r>
                        <a:rPr lang="en-US" sz="1200" dirty="0" smtClean="0">
                          <a:solidFill>
                            <a:schemeClr val="tx2">
                              <a:lumMod val="50000"/>
                            </a:schemeClr>
                          </a:solidFill>
                        </a:rPr>
                        <a:t>17</a:t>
                      </a:r>
                      <a:endParaRPr lang="en-US" sz="1200" dirty="0">
                        <a:solidFill>
                          <a:schemeClr val="tx2">
                            <a:lumMod val="50000"/>
                          </a:schemeClr>
                        </a:solidFill>
                      </a:endParaRPr>
                    </a:p>
                  </a:txBody>
                  <a:tcPr anchor="ctr"/>
                </a:tc>
                <a:tc>
                  <a:txBody>
                    <a:bodyPr/>
                    <a:lstStyle/>
                    <a:p>
                      <a:pPr algn="l"/>
                      <a:r>
                        <a:rPr lang="en-US" sz="1200" b="1" dirty="0" smtClean="0">
                          <a:solidFill>
                            <a:schemeClr val="tx2">
                              <a:lumMod val="50000"/>
                            </a:schemeClr>
                          </a:solidFill>
                        </a:rPr>
                        <a:t>Relaxation, Regeneration</a:t>
                      </a:r>
                      <a:endParaRPr lang="en-US" sz="1200" b="1" dirty="0">
                        <a:solidFill>
                          <a:schemeClr val="tx2">
                            <a:lumMod val="50000"/>
                          </a:schemeClr>
                        </a:solidFill>
                      </a:endParaRPr>
                    </a:p>
                  </a:txBody>
                  <a:tcPr anchor="ctr"/>
                </a:tc>
                <a:tc>
                  <a:txBody>
                    <a:bodyPr/>
                    <a:lstStyle/>
                    <a:p>
                      <a:pPr algn="ctr"/>
                      <a:r>
                        <a:rPr lang="en-US" sz="1200" dirty="0" smtClean="0">
                          <a:solidFill>
                            <a:schemeClr val="tx2">
                              <a:lumMod val="50000"/>
                            </a:schemeClr>
                          </a:solidFill>
                        </a:rPr>
                        <a:t>1ss</a:t>
                      </a:r>
                      <a:endParaRPr lang="en-US" sz="1200" dirty="0">
                        <a:solidFill>
                          <a:schemeClr val="tx2">
                            <a:lumMod val="50000"/>
                          </a:schemeClr>
                        </a:solidFill>
                      </a:endParaRPr>
                    </a:p>
                  </a:txBody>
                  <a:tcPr anchor="ctr"/>
                </a:tc>
                <a:tc>
                  <a:txBody>
                    <a:bodyPr/>
                    <a:lstStyle/>
                    <a:p>
                      <a:pPr algn="ctr"/>
                      <a:r>
                        <a:rPr lang="en-US" sz="1200" dirty="0" smtClean="0">
                          <a:solidFill>
                            <a:schemeClr val="tx2">
                              <a:lumMod val="50000"/>
                            </a:schemeClr>
                          </a:solidFill>
                        </a:rPr>
                        <a:t>1</a:t>
                      </a:r>
                      <a:endParaRPr lang="en-US" sz="1200" dirty="0">
                        <a:solidFill>
                          <a:schemeClr val="tx2">
                            <a:lumMod val="50000"/>
                          </a:schemeClr>
                        </a:solidFill>
                      </a:endParaRPr>
                    </a:p>
                  </a:txBody>
                  <a:tcPr anchor="ctr"/>
                </a:tc>
              </a:tr>
              <a:tr h="422847">
                <a:tc>
                  <a:txBody>
                    <a:bodyPr/>
                    <a:lstStyle/>
                    <a:p>
                      <a:pPr algn="ctr"/>
                      <a:endParaRPr lang="en-US" sz="1200" dirty="0">
                        <a:solidFill>
                          <a:schemeClr val="tx2">
                            <a:lumMod val="50000"/>
                          </a:schemeClr>
                        </a:solidFill>
                      </a:endParaRPr>
                    </a:p>
                  </a:txBody>
                  <a:tcPr anchor="ctr"/>
                </a:tc>
                <a:tc>
                  <a:txBody>
                    <a:bodyPr/>
                    <a:lstStyle/>
                    <a:p>
                      <a:pPr algn="l"/>
                      <a:r>
                        <a:rPr lang="en-US" sz="1000" dirty="0" smtClean="0">
                          <a:solidFill>
                            <a:schemeClr val="tx2">
                              <a:lumMod val="50000"/>
                            </a:schemeClr>
                          </a:solidFill>
                        </a:rPr>
                        <a:t>Relaxation techniques, Breathing exercises, Yoga</a:t>
                      </a:r>
                      <a:r>
                        <a:rPr lang="en-US" sz="1000" smtClean="0">
                          <a:solidFill>
                            <a:schemeClr val="tx2">
                              <a:lumMod val="50000"/>
                            </a:schemeClr>
                          </a:solidFill>
                        </a:rPr>
                        <a:t>, Spa Treatments</a:t>
                      </a:r>
                      <a:endParaRPr lang="en-US" sz="1000" dirty="0">
                        <a:solidFill>
                          <a:schemeClr val="tx2">
                            <a:lumMod val="50000"/>
                          </a:schemeClr>
                        </a:solidFill>
                      </a:endParaRPr>
                    </a:p>
                  </a:txBody>
                  <a:tcPr anchor="ctr"/>
                </a:tc>
                <a:tc>
                  <a:txBody>
                    <a:bodyPr/>
                    <a:lstStyle/>
                    <a:p>
                      <a:pPr algn="ctr"/>
                      <a:endParaRPr lang="en-US" sz="1200" dirty="0">
                        <a:solidFill>
                          <a:schemeClr val="tx2">
                            <a:lumMod val="50000"/>
                          </a:schemeClr>
                        </a:solidFill>
                      </a:endParaRPr>
                    </a:p>
                  </a:txBody>
                  <a:tcPr anchor="ctr"/>
                </a:tc>
                <a:tc>
                  <a:txBody>
                    <a:bodyPr/>
                    <a:lstStyle/>
                    <a:p>
                      <a:pPr algn="ctr"/>
                      <a:endParaRPr lang="en-US" sz="1200" dirty="0">
                        <a:solidFill>
                          <a:schemeClr val="tx2">
                            <a:lumMod val="50000"/>
                          </a:schemeClr>
                        </a:solidFill>
                      </a:endParaRPr>
                    </a:p>
                  </a:txBody>
                  <a:tcPr anchor="ctr"/>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alpha val="77000"/>
              </a:schemeClr>
            </a:gs>
            <a:gs pos="100000">
              <a:srgbClr val="D1C39F"/>
            </a:gs>
          </a:gsLst>
          <a:lin ang="5400000" scaled="0"/>
        </a:gradFill>
        <a:effectLst/>
      </p:bgPr>
    </p:bg>
    <p:spTree>
      <p:nvGrpSpPr>
        <p:cNvPr id="1" name=""/>
        <p:cNvGrpSpPr/>
        <p:nvPr/>
      </p:nvGrpSpPr>
      <p:grpSpPr>
        <a:xfrm>
          <a:off x="0" y="0"/>
          <a:ext cx="0" cy="0"/>
          <a:chOff x="0" y="0"/>
          <a:chExt cx="0" cy="0"/>
        </a:xfrm>
      </p:grpSpPr>
      <p:sp>
        <p:nvSpPr>
          <p:cNvPr id="4" name="Nadpis 3"/>
          <p:cNvSpPr>
            <a:spLocks noGrp="1"/>
          </p:cNvSpPr>
          <p:nvPr>
            <p:ph type="title"/>
          </p:nvPr>
        </p:nvSpPr>
        <p:spPr>
          <a:xfrm>
            <a:off x="357158" y="214290"/>
            <a:ext cx="8607330" cy="928694"/>
          </a:xfrm>
          <a:solidFill>
            <a:schemeClr val="tx2">
              <a:lumMod val="75000"/>
            </a:schemeClr>
          </a:solidFill>
          <a:ln w="19050">
            <a:noFill/>
          </a:ln>
          <a:effectLst/>
          <a:scene3d>
            <a:camera prst="orthographicFront">
              <a:rot lat="0" lon="0" rev="0"/>
            </a:camera>
            <a:lightRig rig="chilly" dir="t">
              <a:rot lat="0" lon="0" rev="18480000"/>
            </a:lightRig>
          </a:scene3d>
          <a:sp3d prstMaterial="clear">
            <a:bevelT h="63500"/>
          </a:sp3d>
        </p:spPr>
        <p:txBody>
          <a:bodyPr>
            <a:normAutofit fontScale="90000"/>
          </a:bodyPr>
          <a:lstStyle/>
          <a:p>
            <a:pPr algn="l"/>
            <a:r>
              <a:rPr lang="en-US" sz="2800" dirty="0" smtClean="0">
                <a:effectLst>
                  <a:outerShdw blurRad="38100" dist="38100" dir="2700000" algn="tl">
                    <a:srgbClr val="000000">
                      <a:alpha val="43137"/>
                    </a:srgbClr>
                  </a:outerShdw>
                </a:effectLst>
              </a:rPr>
              <a:t>           </a:t>
            </a:r>
            <a:r>
              <a:rPr lang="en-US" sz="2200" b="1" dirty="0" smtClean="0">
                <a:solidFill>
                  <a:schemeClr val="bg1"/>
                </a:solidFill>
                <a:effectLst>
                  <a:outerShdw blurRad="38100" dist="38100" dir="2700000" algn="tl">
                    <a:srgbClr val="000000">
                      <a:alpha val="43137"/>
                    </a:srgbClr>
                  </a:outerShdw>
                </a:effectLst>
              </a:rPr>
              <a:t>Czech </a:t>
            </a:r>
            <a:r>
              <a:rPr lang="en-US" sz="2200" b="1" dirty="0" err="1" smtClean="0">
                <a:solidFill>
                  <a:schemeClr val="bg1"/>
                </a:solidFill>
                <a:effectLst>
                  <a:outerShdw blurRad="38100" dist="38100" dir="2700000" algn="tl">
                    <a:srgbClr val="000000">
                      <a:alpha val="43137"/>
                    </a:srgbClr>
                  </a:outerShdw>
                </a:effectLst>
              </a:rPr>
              <a:t>Sokol</a:t>
            </a:r>
            <a:r>
              <a:rPr lang="en-US" sz="2200" b="1" dirty="0" smtClean="0">
                <a:solidFill>
                  <a:schemeClr val="bg1"/>
                </a:solidFill>
                <a:effectLst>
                  <a:outerShdw blurRad="38100" dist="38100" dir="2700000" algn="tl">
                    <a:srgbClr val="000000">
                      <a:alpha val="43137"/>
                    </a:srgbClr>
                  </a:outerShdw>
                </a:effectLst>
              </a:rPr>
              <a:t> Organization</a:t>
            </a:r>
            <a:br>
              <a:rPr lang="en-US" sz="2200" b="1" dirty="0" smtClean="0">
                <a:solidFill>
                  <a:schemeClr val="bg1"/>
                </a:solidFill>
                <a:effectLst>
                  <a:outerShdw blurRad="38100" dist="38100" dir="2700000" algn="tl">
                    <a:srgbClr val="000000">
                      <a:alpha val="43137"/>
                    </a:srgbClr>
                  </a:outerShdw>
                </a:effectLst>
              </a:rPr>
            </a:br>
            <a:r>
              <a:rPr lang="en-US" sz="2800" dirty="0" smtClean="0">
                <a:solidFill>
                  <a:schemeClr val="bg1"/>
                </a:solidFill>
              </a:rPr>
              <a:t>           </a:t>
            </a:r>
            <a:r>
              <a:rPr lang="en-US" sz="1200" b="1" dirty="0" smtClean="0">
                <a:solidFill>
                  <a:schemeClr val="bg1"/>
                </a:solidFill>
                <a:effectLst>
                  <a:outerShdw blurRad="38100" dist="38100" dir="2700000" algn="tl">
                    <a:srgbClr val="000000">
                      <a:alpha val="43137"/>
                    </a:srgbClr>
                  </a:outerShdw>
                </a:effectLst>
              </a:rPr>
              <a:t>Developing the competences of instructors delivering physical activity programs for elderly people.</a:t>
            </a:r>
            <a:endParaRPr lang="en-US" sz="1200" b="1" dirty="0">
              <a:solidFill>
                <a:schemeClr val="bg1"/>
              </a:solidFill>
              <a:effectLst>
                <a:outerShdw blurRad="38100" dist="38100" dir="2700000" algn="tl">
                  <a:srgbClr val="000000">
                    <a:alpha val="43137"/>
                  </a:srgbClr>
                </a:outerShdw>
              </a:effectLst>
            </a:endParaRPr>
          </a:p>
        </p:txBody>
      </p:sp>
      <p:sp>
        <p:nvSpPr>
          <p:cNvPr id="5" name="Zástupný symbol pro zápatí 4"/>
          <p:cNvSpPr>
            <a:spLocks noGrp="1"/>
          </p:cNvSpPr>
          <p:nvPr>
            <p:ph type="ftr" sz="quarter" idx="11"/>
          </p:nvPr>
        </p:nvSpPr>
        <p:spPr>
          <a:xfrm>
            <a:off x="2571736" y="6356350"/>
            <a:ext cx="4000528" cy="365125"/>
          </a:xfrm>
        </p:spPr>
        <p:txBody>
          <a:bodyPr/>
          <a:lstStyle/>
          <a:p>
            <a:r>
              <a:rPr lang="en-US" dirty="0" smtClean="0"/>
              <a:t>MOVING Age Conference 30th April - 2nd May, Gent</a:t>
            </a:r>
            <a:endParaRPr lang="en-US" dirty="0"/>
          </a:p>
        </p:txBody>
      </p:sp>
      <p:sp>
        <p:nvSpPr>
          <p:cNvPr id="1126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265" name="Object 1"/>
          <p:cNvGraphicFramePr>
            <a:graphicFrameLocks noChangeAspect="1"/>
          </p:cNvGraphicFramePr>
          <p:nvPr/>
        </p:nvGraphicFramePr>
        <p:xfrm>
          <a:off x="428596" y="285728"/>
          <a:ext cx="714380" cy="714380"/>
        </p:xfrm>
        <a:graphic>
          <a:graphicData uri="http://schemas.openxmlformats.org/presentationml/2006/ole">
            <mc:AlternateContent xmlns:mc="http://schemas.openxmlformats.org/markup-compatibility/2006">
              <mc:Choice xmlns:v="urn:schemas-microsoft-com:vml" Requires="v">
                <p:oleObj spid="_x0000_s57366" r:id="rId4" imgW="1192680" imgH="1200960" progId="">
                  <p:embed/>
                </p:oleObj>
              </mc:Choice>
              <mc:Fallback>
                <p:oleObj r:id="rId4" imgW="1192680" imgH="1200960" progId="">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596" y="285728"/>
                        <a:ext cx="714380" cy="7143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Obdélník 6"/>
          <p:cNvSpPr/>
          <p:nvPr/>
        </p:nvSpPr>
        <p:spPr>
          <a:xfrm>
            <a:off x="357158" y="1214422"/>
            <a:ext cx="1571635" cy="369332"/>
          </a:xfrm>
          <a:prstGeom prst="rect">
            <a:avLst/>
          </a:prstGeom>
          <a:solidFill>
            <a:schemeClr val="accent1">
              <a:lumMod val="75000"/>
            </a:schemeClr>
          </a:solidFill>
          <a:ln>
            <a:noFill/>
          </a:ln>
          <a:effectLst/>
          <a:scene3d>
            <a:camera prst="orthographicFront">
              <a:rot lat="0" lon="0" rev="0"/>
            </a:camera>
            <a:lightRig rig="chilly" dir="t">
              <a:rot lat="0" lon="0" rev="18480000"/>
            </a:lightRig>
          </a:scene3d>
          <a:sp3d prstMaterial="clear">
            <a:bevelT h="63500"/>
          </a:sp3d>
        </p:spPr>
        <p:txBody>
          <a:bodyPr wrap="square">
            <a:spAutoFit/>
          </a:bodyPr>
          <a:lstStyle/>
          <a:p>
            <a:pPr indent="20638" algn="ctr"/>
            <a:r>
              <a:rPr lang="en-US" b="1" dirty="0" smtClean="0">
                <a:solidFill>
                  <a:schemeClr val="tx2">
                    <a:lumMod val="50000"/>
                  </a:schemeClr>
                </a:solidFill>
                <a:latin typeface="+mj-lt"/>
              </a:rPr>
              <a:t>Curriculum</a:t>
            </a:r>
            <a:endParaRPr lang="cs-CZ" b="1" dirty="0" smtClean="0">
              <a:solidFill>
                <a:schemeClr val="tx2">
                  <a:lumMod val="50000"/>
                </a:schemeClr>
              </a:solidFill>
              <a:latin typeface="+mj-lt"/>
            </a:endParaRPr>
          </a:p>
        </p:txBody>
      </p:sp>
      <p:graphicFrame>
        <p:nvGraphicFramePr>
          <p:cNvPr id="8" name="Zástupný symbol pro obsah 7"/>
          <p:cNvGraphicFramePr>
            <a:graphicFrameLocks noGrp="1"/>
          </p:cNvGraphicFramePr>
          <p:nvPr>
            <p:ph idx="1"/>
          </p:nvPr>
        </p:nvGraphicFramePr>
        <p:xfrm>
          <a:off x="428596" y="1714488"/>
          <a:ext cx="8352000" cy="2773440"/>
        </p:xfrm>
        <a:graphic>
          <a:graphicData uri="http://schemas.openxmlformats.org/drawingml/2006/table">
            <a:tbl>
              <a:tblPr firstRow="1" bandRow="1">
                <a:tableStyleId>{22838BEF-8BB2-4498-84A7-C5851F593DF1}</a:tableStyleId>
              </a:tblPr>
              <a:tblGrid>
                <a:gridCol w="360000"/>
                <a:gridCol w="6516000"/>
                <a:gridCol w="792000"/>
                <a:gridCol w="684000"/>
              </a:tblGrid>
              <a:tr h="401520">
                <a:tc gridSpan="2">
                  <a:txBody>
                    <a:bodyPr/>
                    <a:lstStyle/>
                    <a:p>
                      <a:pPr algn="ctr"/>
                      <a:r>
                        <a:rPr lang="en-US" dirty="0" smtClean="0">
                          <a:solidFill>
                            <a:schemeClr val="tx2">
                              <a:lumMod val="50000"/>
                            </a:schemeClr>
                          </a:solidFill>
                          <a:latin typeface="+mj-lt"/>
                        </a:rPr>
                        <a:t>Course Name</a:t>
                      </a:r>
                      <a:endParaRPr lang="en-US" dirty="0">
                        <a:solidFill>
                          <a:schemeClr val="tx2">
                            <a:lumMod val="50000"/>
                          </a:schemeClr>
                        </a:solidFill>
                        <a:latin typeface="+mj-lt"/>
                      </a:endParaRPr>
                    </a:p>
                  </a:txBody>
                  <a:tcPr anchor="ctr">
                    <a:solidFill>
                      <a:schemeClr val="accent2">
                        <a:lumMod val="40000"/>
                        <a:lumOff val="60000"/>
                      </a:schemeClr>
                    </a:solidFill>
                  </a:tcPr>
                </a:tc>
                <a:tc hMerge="1">
                  <a:txBody>
                    <a:bodyPr/>
                    <a:lstStyle/>
                    <a:p>
                      <a:pPr algn="ctr"/>
                      <a:endParaRPr lang="en-US" dirty="0">
                        <a:solidFill>
                          <a:schemeClr val="tx2">
                            <a:lumMod val="50000"/>
                          </a:schemeClr>
                        </a:solidFill>
                        <a:latin typeface="+mj-lt"/>
                      </a:endParaRPr>
                    </a:p>
                  </a:txBody>
                  <a:tcPr anchor="ctr"/>
                </a:tc>
                <a:tc>
                  <a:txBody>
                    <a:bodyPr/>
                    <a:lstStyle/>
                    <a:p>
                      <a:pPr algn="ctr"/>
                      <a:r>
                        <a:rPr lang="en-US" sz="1000" dirty="0" smtClean="0">
                          <a:solidFill>
                            <a:schemeClr val="tx2">
                              <a:lumMod val="50000"/>
                            </a:schemeClr>
                          </a:solidFill>
                          <a:latin typeface="+mj-lt"/>
                        </a:rPr>
                        <a:t>Theory lessons</a:t>
                      </a:r>
                      <a:endParaRPr lang="en-US" sz="1000" dirty="0">
                        <a:solidFill>
                          <a:schemeClr val="tx2">
                            <a:lumMod val="50000"/>
                          </a:schemeClr>
                        </a:solidFill>
                        <a:latin typeface="+mj-lt"/>
                      </a:endParaRPr>
                    </a:p>
                  </a:txBody>
                  <a:tcPr anchor="ctr">
                    <a:solidFill>
                      <a:schemeClr val="accent2">
                        <a:lumMod val="40000"/>
                        <a:lumOff val="60000"/>
                      </a:schemeClr>
                    </a:solidFill>
                  </a:tcPr>
                </a:tc>
                <a:tc>
                  <a:txBody>
                    <a:bodyPr/>
                    <a:lstStyle/>
                    <a:p>
                      <a:pPr algn="ctr"/>
                      <a:r>
                        <a:rPr lang="en-US" sz="1000" dirty="0" smtClean="0">
                          <a:solidFill>
                            <a:schemeClr val="tx2">
                              <a:lumMod val="50000"/>
                            </a:schemeClr>
                          </a:solidFill>
                          <a:latin typeface="+mj-lt"/>
                        </a:rPr>
                        <a:t>Practice lessons</a:t>
                      </a:r>
                      <a:endParaRPr lang="en-US" sz="1000" dirty="0">
                        <a:solidFill>
                          <a:schemeClr val="tx2">
                            <a:lumMod val="50000"/>
                          </a:schemeClr>
                        </a:solidFill>
                        <a:latin typeface="+mj-lt"/>
                      </a:endParaRPr>
                    </a:p>
                  </a:txBody>
                  <a:tcPr anchor="ctr">
                    <a:solidFill>
                      <a:schemeClr val="accent2">
                        <a:lumMod val="40000"/>
                        <a:lumOff val="60000"/>
                      </a:schemeClr>
                    </a:solidFill>
                  </a:tcPr>
                </a:tc>
              </a:tr>
              <a:tr h="370800">
                <a:tc>
                  <a:txBody>
                    <a:bodyPr/>
                    <a:lstStyle/>
                    <a:p>
                      <a:pPr algn="ctr"/>
                      <a:r>
                        <a:rPr lang="en-US" sz="1200" dirty="0" smtClean="0">
                          <a:solidFill>
                            <a:schemeClr val="tx2">
                              <a:lumMod val="50000"/>
                            </a:schemeClr>
                          </a:solidFill>
                        </a:rPr>
                        <a:t>18</a:t>
                      </a:r>
                      <a:endParaRPr lang="en-US" sz="1200" dirty="0">
                        <a:solidFill>
                          <a:schemeClr val="tx2">
                            <a:lumMod val="50000"/>
                          </a:schemeClr>
                        </a:solidFill>
                      </a:endParaRPr>
                    </a:p>
                  </a:txBody>
                  <a:tcPr anchor="ctr"/>
                </a:tc>
                <a:tc>
                  <a:txBody>
                    <a:bodyPr/>
                    <a:lstStyle/>
                    <a:p>
                      <a:pPr algn="l"/>
                      <a:r>
                        <a:rPr lang="en-US" sz="1200" b="1" dirty="0" smtClean="0">
                          <a:solidFill>
                            <a:schemeClr val="tx2">
                              <a:lumMod val="50000"/>
                            </a:schemeClr>
                          </a:solidFill>
                        </a:rPr>
                        <a:t>Sample Exercise</a:t>
                      </a:r>
                      <a:r>
                        <a:rPr lang="en-US" sz="1200" b="1" baseline="0" dirty="0" smtClean="0">
                          <a:solidFill>
                            <a:schemeClr val="tx2">
                              <a:lumMod val="50000"/>
                            </a:schemeClr>
                          </a:solidFill>
                        </a:rPr>
                        <a:t> Units for Seniors – including analysis</a:t>
                      </a:r>
                      <a:endParaRPr lang="en-US" sz="1200" b="1" dirty="0">
                        <a:solidFill>
                          <a:schemeClr val="tx2">
                            <a:lumMod val="50000"/>
                          </a:schemeClr>
                        </a:solidFill>
                      </a:endParaRPr>
                    </a:p>
                  </a:txBody>
                  <a:tcPr anchor="ctr"/>
                </a:tc>
                <a:tc>
                  <a:txBody>
                    <a:bodyPr/>
                    <a:lstStyle/>
                    <a:p>
                      <a:pPr algn="ctr"/>
                      <a:r>
                        <a:rPr lang="en-US" sz="1200" dirty="0" smtClean="0">
                          <a:solidFill>
                            <a:schemeClr val="tx2">
                              <a:lumMod val="50000"/>
                            </a:schemeClr>
                          </a:solidFill>
                        </a:rPr>
                        <a:t>3</a:t>
                      </a:r>
                      <a:endParaRPr lang="en-US" sz="1200" dirty="0">
                        <a:solidFill>
                          <a:schemeClr val="tx2">
                            <a:lumMod val="50000"/>
                          </a:schemeClr>
                        </a:solidFill>
                      </a:endParaRPr>
                    </a:p>
                  </a:txBody>
                  <a:tcPr anchor="ctr"/>
                </a:tc>
                <a:tc>
                  <a:txBody>
                    <a:bodyPr/>
                    <a:lstStyle/>
                    <a:p>
                      <a:pPr algn="ctr"/>
                      <a:r>
                        <a:rPr lang="en-US" sz="1200" dirty="0" smtClean="0">
                          <a:solidFill>
                            <a:schemeClr val="tx2">
                              <a:lumMod val="50000"/>
                            </a:schemeClr>
                          </a:solidFill>
                        </a:rPr>
                        <a:t>3</a:t>
                      </a:r>
                      <a:endParaRPr lang="en-US" sz="1200" dirty="0">
                        <a:solidFill>
                          <a:schemeClr val="tx2">
                            <a:lumMod val="50000"/>
                          </a:schemeClr>
                        </a:solidFill>
                      </a:endParaRPr>
                    </a:p>
                  </a:txBody>
                  <a:tcPr anchor="ctr"/>
                </a:tc>
              </a:tr>
              <a:tr h="370800">
                <a:tc>
                  <a:txBody>
                    <a:bodyPr/>
                    <a:lstStyle/>
                    <a:p>
                      <a:pPr algn="ctr"/>
                      <a:endParaRPr lang="en-US" sz="1200" dirty="0">
                        <a:solidFill>
                          <a:schemeClr val="tx2">
                            <a:lumMod val="50000"/>
                          </a:schemeClr>
                        </a:solidFill>
                      </a:endParaRPr>
                    </a:p>
                  </a:txBody>
                  <a:tcPr anchor="ctr"/>
                </a:tc>
                <a:tc>
                  <a:txBody>
                    <a:bodyPr/>
                    <a:lstStyle/>
                    <a:p>
                      <a:pPr algn="l"/>
                      <a:r>
                        <a:rPr lang="en-US" sz="1000" dirty="0" smtClean="0">
                          <a:solidFill>
                            <a:schemeClr val="tx2">
                              <a:lumMod val="50000"/>
                            </a:schemeClr>
                          </a:solidFill>
                        </a:rPr>
                        <a:t>Health-oriented, Fitness-oriented, Monothematic/</a:t>
                      </a:r>
                      <a:r>
                        <a:rPr lang="en-US" sz="1000" dirty="0" err="1" smtClean="0">
                          <a:solidFill>
                            <a:schemeClr val="tx2">
                              <a:lumMod val="50000"/>
                            </a:schemeClr>
                          </a:solidFill>
                        </a:rPr>
                        <a:t>Polythematic</a:t>
                      </a:r>
                      <a:endParaRPr lang="en-US" sz="1000" dirty="0">
                        <a:solidFill>
                          <a:schemeClr val="tx2">
                            <a:lumMod val="50000"/>
                          </a:schemeClr>
                        </a:solidFill>
                      </a:endParaRPr>
                    </a:p>
                  </a:txBody>
                  <a:tcPr anchor="ctr"/>
                </a:tc>
                <a:tc>
                  <a:txBody>
                    <a:bodyPr/>
                    <a:lstStyle/>
                    <a:p>
                      <a:pPr algn="ctr"/>
                      <a:endParaRPr lang="en-US" sz="1200" dirty="0">
                        <a:solidFill>
                          <a:schemeClr val="tx2">
                            <a:lumMod val="50000"/>
                          </a:schemeClr>
                        </a:solidFill>
                      </a:endParaRPr>
                    </a:p>
                  </a:txBody>
                  <a:tcPr anchor="ctr"/>
                </a:tc>
                <a:tc>
                  <a:txBody>
                    <a:bodyPr/>
                    <a:lstStyle/>
                    <a:p>
                      <a:pPr algn="ctr"/>
                      <a:endParaRPr lang="en-US" sz="1200" dirty="0">
                        <a:solidFill>
                          <a:schemeClr val="tx2">
                            <a:lumMod val="50000"/>
                          </a:schemeClr>
                        </a:solidFill>
                      </a:endParaRPr>
                    </a:p>
                  </a:txBody>
                  <a:tcPr anchor="ctr"/>
                </a:tc>
              </a:tr>
              <a:tr h="370800">
                <a:tc>
                  <a:txBody>
                    <a:bodyPr/>
                    <a:lstStyle/>
                    <a:p>
                      <a:pPr algn="ctr"/>
                      <a:r>
                        <a:rPr lang="en-US" sz="1200" dirty="0" smtClean="0">
                          <a:solidFill>
                            <a:schemeClr val="tx2">
                              <a:lumMod val="50000"/>
                            </a:schemeClr>
                          </a:solidFill>
                        </a:rPr>
                        <a:t>19</a:t>
                      </a:r>
                      <a:endParaRPr lang="en-US" sz="1200" dirty="0">
                        <a:solidFill>
                          <a:schemeClr val="tx2">
                            <a:lumMod val="50000"/>
                          </a:schemeClr>
                        </a:solidFill>
                      </a:endParaRPr>
                    </a:p>
                  </a:txBody>
                  <a:tcPr anchor="ctr"/>
                </a:tc>
                <a:tc>
                  <a:txBody>
                    <a:bodyPr/>
                    <a:lstStyle/>
                    <a:p>
                      <a:pPr algn="l"/>
                      <a:r>
                        <a:rPr lang="en-US" sz="1200" b="1" dirty="0" smtClean="0">
                          <a:solidFill>
                            <a:schemeClr val="tx2">
                              <a:lumMod val="50000"/>
                            </a:schemeClr>
                          </a:solidFill>
                        </a:rPr>
                        <a:t>Creation of Model</a:t>
                      </a:r>
                      <a:r>
                        <a:rPr lang="en-US" sz="1200" b="1" baseline="0" dirty="0" smtClean="0">
                          <a:solidFill>
                            <a:schemeClr val="tx2">
                              <a:lumMod val="50000"/>
                            </a:schemeClr>
                          </a:solidFill>
                        </a:rPr>
                        <a:t> Motion Programs for Seniors</a:t>
                      </a:r>
                      <a:endParaRPr lang="en-US" sz="1200" b="1" dirty="0">
                        <a:solidFill>
                          <a:schemeClr val="tx2">
                            <a:lumMod val="50000"/>
                          </a:schemeClr>
                        </a:solidFill>
                      </a:endParaRPr>
                    </a:p>
                  </a:txBody>
                  <a:tcPr anchor="ctr"/>
                </a:tc>
                <a:tc>
                  <a:txBody>
                    <a:bodyPr/>
                    <a:lstStyle/>
                    <a:p>
                      <a:pPr algn="ctr"/>
                      <a:endParaRPr lang="en-US" sz="1200" dirty="0">
                        <a:solidFill>
                          <a:schemeClr val="tx2">
                            <a:lumMod val="50000"/>
                          </a:schemeClr>
                        </a:solidFill>
                      </a:endParaRPr>
                    </a:p>
                  </a:txBody>
                  <a:tcPr anchor="ctr"/>
                </a:tc>
                <a:tc>
                  <a:txBody>
                    <a:bodyPr/>
                    <a:lstStyle/>
                    <a:p>
                      <a:pPr algn="ctr"/>
                      <a:r>
                        <a:rPr lang="en-US" sz="1200" dirty="0" smtClean="0">
                          <a:solidFill>
                            <a:schemeClr val="tx2">
                              <a:lumMod val="50000"/>
                            </a:schemeClr>
                          </a:solidFill>
                        </a:rPr>
                        <a:t>4</a:t>
                      </a:r>
                      <a:endParaRPr lang="en-US" sz="1200" dirty="0">
                        <a:solidFill>
                          <a:schemeClr val="tx2">
                            <a:lumMod val="50000"/>
                          </a:schemeClr>
                        </a:solidFill>
                      </a:endParaRPr>
                    </a:p>
                  </a:txBody>
                  <a:tcPr anchor="ctr"/>
                </a:tc>
              </a:tr>
              <a:tr h="370800">
                <a:tc gridSpan="2">
                  <a:txBody>
                    <a:bodyPr/>
                    <a:lstStyle/>
                    <a:p>
                      <a:pPr algn="l"/>
                      <a:r>
                        <a:rPr lang="en-US" sz="1200" b="1" dirty="0" smtClean="0">
                          <a:solidFill>
                            <a:schemeClr val="tx2">
                              <a:lumMod val="50000"/>
                            </a:schemeClr>
                          </a:solidFill>
                        </a:rPr>
                        <a:t>Number of Lessons without</a:t>
                      </a:r>
                      <a:r>
                        <a:rPr lang="en-US" sz="1200" b="1" baseline="0" dirty="0" smtClean="0">
                          <a:solidFill>
                            <a:schemeClr val="tx2">
                              <a:lumMod val="50000"/>
                            </a:schemeClr>
                          </a:solidFill>
                        </a:rPr>
                        <a:t> Self-study</a:t>
                      </a:r>
                      <a:endParaRPr lang="en-US" sz="1200" b="1" dirty="0">
                        <a:solidFill>
                          <a:schemeClr val="tx2">
                            <a:lumMod val="50000"/>
                          </a:schemeClr>
                        </a:solidFill>
                      </a:endParaRPr>
                    </a:p>
                  </a:txBody>
                  <a:tcPr anchor="ctr">
                    <a:solidFill>
                      <a:schemeClr val="accent2">
                        <a:lumMod val="40000"/>
                        <a:lumOff val="60000"/>
                      </a:schemeClr>
                    </a:solidFill>
                  </a:tcPr>
                </a:tc>
                <a:tc hMerge="1">
                  <a:txBody>
                    <a:bodyPr/>
                    <a:lstStyle/>
                    <a:p>
                      <a:pPr algn="l"/>
                      <a:endParaRPr lang="en-US" sz="1000" b="1" dirty="0">
                        <a:solidFill>
                          <a:schemeClr val="tx2">
                            <a:lumMod val="50000"/>
                          </a:schemeClr>
                        </a:solidFill>
                      </a:endParaRPr>
                    </a:p>
                  </a:txBody>
                  <a:tcPr anchor="ctr"/>
                </a:tc>
                <a:tc>
                  <a:txBody>
                    <a:bodyPr/>
                    <a:lstStyle/>
                    <a:p>
                      <a:pPr algn="ctr"/>
                      <a:r>
                        <a:rPr lang="en-US" sz="1200" b="1" dirty="0" smtClean="0">
                          <a:solidFill>
                            <a:schemeClr val="tx2">
                              <a:lumMod val="50000"/>
                            </a:schemeClr>
                          </a:solidFill>
                        </a:rPr>
                        <a:t>19</a:t>
                      </a:r>
                      <a:endParaRPr lang="en-US" sz="1200" b="1" dirty="0">
                        <a:solidFill>
                          <a:schemeClr val="tx2">
                            <a:lumMod val="50000"/>
                          </a:schemeClr>
                        </a:solidFill>
                      </a:endParaRPr>
                    </a:p>
                  </a:txBody>
                  <a:tcPr anchor="ctr">
                    <a:solidFill>
                      <a:schemeClr val="accent2">
                        <a:lumMod val="40000"/>
                        <a:lumOff val="60000"/>
                      </a:schemeClr>
                    </a:solidFill>
                  </a:tcPr>
                </a:tc>
                <a:tc>
                  <a:txBody>
                    <a:bodyPr/>
                    <a:lstStyle/>
                    <a:p>
                      <a:pPr algn="ctr"/>
                      <a:r>
                        <a:rPr lang="en-US" sz="1200" b="1" dirty="0" smtClean="0">
                          <a:solidFill>
                            <a:schemeClr val="tx2">
                              <a:lumMod val="50000"/>
                            </a:schemeClr>
                          </a:solidFill>
                        </a:rPr>
                        <a:t>26</a:t>
                      </a:r>
                      <a:endParaRPr lang="en-US" sz="1200" b="1" dirty="0">
                        <a:solidFill>
                          <a:schemeClr val="tx2">
                            <a:lumMod val="50000"/>
                          </a:schemeClr>
                        </a:solidFill>
                      </a:endParaRPr>
                    </a:p>
                  </a:txBody>
                  <a:tcPr anchor="ctr">
                    <a:solidFill>
                      <a:schemeClr val="accent2">
                        <a:lumMod val="40000"/>
                        <a:lumOff val="60000"/>
                      </a:schemeClr>
                    </a:solidFill>
                  </a:tcPr>
                </a:tc>
              </a:tr>
              <a:tr h="370800">
                <a:tc gridSpan="2">
                  <a:txBody>
                    <a:bodyPr/>
                    <a:lstStyle/>
                    <a:p>
                      <a:pPr algn="l"/>
                      <a:r>
                        <a:rPr lang="en-US" sz="1200" b="1" dirty="0" smtClean="0">
                          <a:solidFill>
                            <a:schemeClr val="tx2">
                              <a:lumMod val="50000"/>
                            </a:schemeClr>
                          </a:solidFill>
                        </a:rPr>
                        <a:t>Self-study</a:t>
                      </a:r>
                      <a:endParaRPr lang="en-US" sz="1200" b="1" dirty="0">
                        <a:solidFill>
                          <a:schemeClr val="tx2">
                            <a:lumMod val="50000"/>
                          </a:schemeClr>
                        </a:solidFill>
                      </a:endParaRPr>
                    </a:p>
                  </a:txBody>
                  <a:tcPr anchor="ctr">
                    <a:solidFill>
                      <a:schemeClr val="accent2">
                        <a:lumMod val="40000"/>
                        <a:lumOff val="60000"/>
                      </a:schemeClr>
                    </a:solidFill>
                  </a:tcPr>
                </a:tc>
                <a:tc hMerge="1">
                  <a:txBody>
                    <a:bodyPr/>
                    <a:lstStyle/>
                    <a:p>
                      <a:pPr algn="l"/>
                      <a:endParaRPr lang="en-US" sz="1200" b="1" dirty="0">
                        <a:solidFill>
                          <a:schemeClr val="tx2">
                            <a:lumMod val="50000"/>
                          </a:schemeClr>
                        </a:solidFill>
                      </a:endParaRPr>
                    </a:p>
                  </a:txBody>
                  <a:tcPr anchor="ctr"/>
                </a:tc>
                <a:tc>
                  <a:txBody>
                    <a:bodyPr/>
                    <a:lstStyle/>
                    <a:p>
                      <a:pPr algn="ctr"/>
                      <a:r>
                        <a:rPr lang="en-US" sz="1200" b="1" dirty="0" smtClean="0">
                          <a:solidFill>
                            <a:schemeClr val="tx2">
                              <a:lumMod val="50000"/>
                            </a:schemeClr>
                          </a:solidFill>
                        </a:rPr>
                        <a:t>5</a:t>
                      </a:r>
                      <a:endParaRPr lang="en-US" sz="1200" b="1" dirty="0">
                        <a:solidFill>
                          <a:schemeClr val="tx2">
                            <a:lumMod val="50000"/>
                          </a:schemeClr>
                        </a:solidFill>
                      </a:endParaRPr>
                    </a:p>
                  </a:txBody>
                  <a:tcPr anchor="ctr">
                    <a:solidFill>
                      <a:schemeClr val="accent2">
                        <a:lumMod val="40000"/>
                        <a:lumOff val="60000"/>
                      </a:schemeClr>
                    </a:solidFill>
                  </a:tcPr>
                </a:tc>
                <a:tc>
                  <a:txBody>
                    <a:bodyPr/>
                    <a:lstStyle/>
                    <a:p>
                      <a:pPr algn="ctr"/>
                      <a:endParaRPr lang="en-US" sz="1200" b="1" dirty="0">
                        <a:solidFill>
                          <a:schemeClr val="tx2">
                            <a:lumMod val="50000"/>
                          </a:schemeClr>
                        </a:solidFill>
                      </a:endParaRPr>
                    </a:p>
                  </a:txBody>
                  <a:tcPr anchor="ctr">
                    <a:solidFill>
                      <a:schemeClr val="accent2">
                        <a:lumMod val="40000"/>
                        <a:lumOff val="60000"/>
                      </a:schemeClr>
                    </a:solidFill>
                  </a:tcPr>
                </a:tc>
              </a:tr>
              <a:tr h="370800">
                <a:tc gridSpan="2">
                  <a:txBody>
                    <a:bodyPr/>
                    <a:lstStyle/>
                    <a:p>
                      <a:pPr algn="l"/>
                      <a:r>
                        <a:rPr lang="en-US" sz="1200" b="1" dirty="0" smtClean="0">
                          <a:solidFill>
                            <a:schemeClr val="tx2">
                              <a:lumMod val="50000"/>
                            </a:schemeClr>
                          </a:solidFill>
                        </a:rPr>
                        <a:t>Total number of Lessons</a:t>
                      </a:r>
                      <a:endParaRPr lang="en-US" sz="1200" b="1" dirty="0">
                        <a:solidFill>
                          <a:schemeClr val="tx2">
                            <a:lumMod val="50000"/>
                          </a:schemeClr>
                        </a:solidFill>
                      </a:endParaRPr>
                    </a:p>
                  </a:txBody>
                  <a:tcPr anchor="ctr">
                    <a:solidFill>
                      <a:schemeClr val="accent2">
                        <a:lumMod val="40000"/>
                        <a:lumOff val="60000"/>
                      </a:schemeClr>
                    </a:solidFill>
                  </a:tcPr>
                </a:tc>
                <a:tc hMerge="1">
                  <a:txBody>
                    <a:bodyPr/>
                    <a:lstStyle/>
                    <a:p>
                      <a:pPr algn="l"/>
                      <a:endParaRPr lang="en-US" sz="1000" dirty="0">
                        <a:solidFill>
                          <a:schemeClr val="tx2">
                            <a:lumMod val="50000"/>
                          </a:schemeClr>
                        </a:solidFill>
                      </a:endParaRPr>
                    </a:p>
                  </a:txBody>
                  <a:tcPr anchor="ctr"/>
                </a:tc>
                <a:tc gridSpan="2">
                  <a:txBody>
                    <a:bodyPr/>
                    <a:lstStyle/>
                    <a:p>
                      <a:pPr algn="ctr"/>
                      <a:r>
                        <a:rPr lang="en-US" sz="1200" b="1" dirty="0" smtClean="0">
                          <a:solidFill>
                            <a:schemeClr val="tx2">
                              <a:lumMod val="50000"/>
                            </a:schemeClr>
                          </a:solidFill>
                        </a:rPr>
                        <a:t>50</a:t>
                      </a:r>
                      <a:endParaRPr lang="en-US" sz="1200" b="1" dirty="0">
                        <a:solidFill>
                          <a:schemeClr val="tx2">
                            <a:lumMod val="50000"/>
                          </a:schemeClr>
                        </a:solidFill>
                      </a:endParaRPr>
                    </a:p>
                  </a:txBody>
                  <a:tcPr anchor="ctr">
                    <a:solidFill>
                      <a:schemeClr val="accent2">
                        <a:lumMod val="40000"/>
                        <a:lumOff val="60000"/>
                      </a:schemeClr>
                    </a:solidFill>
                  </a:tcPr>
                </a:tc>
                <a:tc hMerge="1">
                  <a:txBody>
                    <a:bodyPr/>
                    <a:lstStyle/>
                    <a:p>
                      <a:pPr algn="ctr"/>
                      <a:endParaRPr lang="en-US" sz="1400" b="1" dirty="0">
                        <a:solidFill>
                          <a:schemeClr val="tx2">
                            <a:lumMod val="50000"/>
                          </a:schemeClr>
                        </a:solidFill>
                      </a:endParaRPr>
                    </a:p>
                  </a:txBody>
                  <a:tcPr anchor="ctr"/>
                </a:tc>
              </a:tr>
            </a:tbl>
          </a:graphicData>
        </a:graphic>
      </p:graphicFrame>
      <p:sp>
        <p:nvSpPr>
          <p:cNvPr id="10" name="TextovéPole 9"/>
          <p:cNvSpPr txBox="1"/>
          <p:nvPr/>
        </p:nvSpPr>
        <p:spPr>
          <a:xfrm>
            <a:off x="428596" y="4450997"/>
            <a:ext cx="7286676" cy="2000264"/>
          </a:xfrm>
          <a:prstGeom prst="rect">
            <a:avLst/>
          </a:prstGeom>
          <a:noFill/>
        </p:spPr>
        <p:txBody>
          <a:bodyPr wrap="square" rtlCol="0">
            <a:noAutofit/>
          </a:bodyPr>
          <a:lstStyle/>
          <a:p>
            <a:endParaRPr lang="en-US" sz="1400" b="1" dirty="0" smtClean="0">
              <a:solidFill>
                <a:schemeClr val="tx2">
                  <a:lumMod val="50000"/>
                </a:schemeClr>
              </a:solidFill>
            </a:endParaRPr>
          </a:p>
          <a:p>
            <a:r>
              <a:rPr lang="en-US" sz="1400" b="1" dirty="0" smtClean="0">
                <a:solidFill>
                  <a:schemeClr val="tx2">
                    <a:lumMod val="50000"/>
                  </a:schemeClr>
                </a:solidFill>
              </a:rPr>
              <a:t>Training course  is concluded with examination</a:t>
            </a:r>
            <a:r>
              <a:rPr lang="en-US" sz="1400" dirty="0" smtClean="0">
                <a:solidFill>
                  <a:schemeClr val="tx2">
                    <a:lumMod val="50000"/>
                  </a:schemeClr>
                </a:solidFill>
              </a:rPr>
              <a:t>.</a:t>
            </a:r>
          </a:p>
          <a:p>
            <a:r>
              <a:rPr lang="en-US" sz="1400" b="1" dirty="0" smtClean="0">
                <a:solidFill>
                  <a:schemeClr val="tx2">
                    <a:lumMod val="50000"/>
                  </a:schemeClr>
                </a:solidFill>
              </a:rPr>
              <a:t>Instructor is authorized to (independently) lead exercise units within COS.</a:t>
            </a:r>
          </a:p>
          <a:p>
            <a:endParaRPr lang="en-US" sz="500" dirty="0" smtClean="0">
              <a:solidFill>
                <a:schemeClr val="tx2">
                  <a:lumMod val="50000"/>
                </a:schemeClr>
              </a:solidFill>
            </a:endParaRPr>
          </a:p>
          <a:p>
            <a:endParaRPr lang="en-US" sz="1400" dirty="0" smtClean="0">
              <a:solidFill>
                <a:schemeClr val="tx2">
                  <a:lumMod val="50000"/>
                </a:schemeClr>
              </a:solidFill>
            </a:endParaRPr>
          </a:p>
          <a:p>
            <a:endParaRPr lang="en-US" sz="1400" dirty="0" smtClean="0">
              <a:solidFill>
                <a:schemeClr val="tx2">
                  <a:lumMod val="50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alpha val="77000"/>
              </a:schemeClr>
            </a:gs>
            <a:gs pos="100000">
              <a:srgbClr val="D1C39F"/>
            </a:gs>
          </a:gsLst>
          <a:lin ang="5400000" scaled="0"/>
        </a:gradFill>
        <a:effectLst/>
      </p:bgPr>
    </p:bg>
    <p:spTree>
      <p:nvGrpSpPr>
        <p:cNvPr id="1" name=""/>
        <p:cNvGrpSpPr/>
        <p:nvPr/>
      </p:nvGrpSpPr>
      <p:grpSpPr>
        <a:xfrm>
          <a:off x="0" y="0"/>
          <a:ext cx="0" cy="0"/>
          <a:chOff x="0" y="0"/>
          <a:chExt cx="0" cy="0"/>
        </a:xfrm>
      </p:grpSpPr>
      <p:sp>
        <p:nvSpPr>
          <p:cNvPr id="4" name="Nadpis 3"/>
          <p:cNvSpPr>
            <a:spLocks noGrp="1"/>
          </p:cNvSpPr>
          <p:nvPr>
            <p:ph type="title"/>
          </p:nvPr>
        </p:nvSpPr>
        <p:spPr>
          <a:xfrm>
            <a:off x="357158" y="214290"/>
            <a:ext cx="8607330" cy="928694"/>
          </a:xfrm>
          <a:solidFill>
            <a:schemeClr val="tx2">
              <a:lumMod val="75000"/>
            </a:schemeClr>
          </a:solidFill>
          <a:ln w="19050">
            <a:noFill/>
          </a:ln>
          <a:effectLst/>
          <a:scene3d>
            <a:camera prst="orthographicFront">
              <a:rot lat="0" lon="0" rev="0"/>
            </a:camera>
            <a:lightRig rig="chilly" dir="t">
              <a:rot lat="0" lon="0" rev="18480000"/>
            </a:lightRig>
          </a:scene3d>
          <a:sp3d prstMaterial="clear">
            <a:bevelT h="63500"/>
          </a:sp3d>
        </p:spPr>
        <p:txBody>
          <a:bodyPr>
            <a:normAutofit fontScale="90000"/>
          </a:bodyPr>
          <a:lstStyle/>
          <a:p>
            <a:pPr algn="l"/>
            <a:r>
              <a:rPr lang="en-US" sz="2800" dirty="0" smtClean="0">
                <a:effectLst>
                  <a:outerShdw blurRad="38100" dist="38100" dir="2700000" algn="tl">
                    <a:srgbClr val="000000">
                      <a:alpha val="43137"/>
                    </a:srgbClr>
                  </a:outerShdw>
                </a:effectLst>
              </a:rPr>
              <a:t>           </a:t>
            </a:r>
            <a:r>
              <a:rPr lang="en-US" sz="2200" b="1" dirty="0" smtClean="0">
                <a:solidFill>
                  <a:schemeClr val="bg1"/>
                </a:solidFill>
                <a:effectLst>
                  <a:outerShdw blurRad="38100" dist="38100" dir="2700000" algn="tl">
                    <a:srgbClr val="000000">
                      <a:alpha val="43137"/>
                    </a:srgbClr>
                  </a:outerShdw>
                </a:effectLst>
              </a:rPr>
              <a:t>Czech </a:t>
            </a:r>
            <a:r>
              <a:rPr lang="en-US" sz="2200" b="1" dirty="0" err="1" smtClean="0">
                <a:solidFill>
                  <a:schemeClr val="bg1"/>
                </a:solidFill>
                <a:effectLst>
                  <a:outerShdw blurRad="38100" dist="38100" dir="2700000" algn="tl">
                    <a:srgbClr val="000000">
                      <a:alpha val="43137"/>
                    </a:srgbClr>
                  </a:outerShdw>
                </a:effectLst>
              </a:rPr>
              <a:t>Sokol</a:t>
            </a:r>
            <a:r>
              <a:rPr lang="en-US" sz="2200" b="1" dirty="0" smtClean="0">
                <a:solidFill>
                  <a:schemeClr val="bg1"/>
                </a:solidFill>
                <a:effectLst>
                  <a:outerShdw blurRad="38100" dist="38100" dir="2700000" algn="tl">
                    <a:srgbClr val="000000">
                      <a:alpha val="43137"/>
                    </a:srgbClr>
                  </a:outerShdw>
                </a:effectLst>
              </a:rPr>
              <a:t> Organization</a:t>
            </a:r>
            <a:br>
              <a:rPr lang="en-US" sz="2200" b="1" dirty="0" smtClean="0">
                <a:solidFill>
                  <a:schemeClr val="bg1"/>
                </a:solidFill>
                <a:effectLst>
                  <a:outerShdw blurRad="38100" dist="38100" dir="2700000" algn="tl">
                    <a:srgbClr val="000000">
                      <a:alpha val="43137"/>
                    </a:srgbClr>
                  </a:outerShdw>
                </a:effectLst>
              </a:rPr>
            </a:br>
            <a:r>
              <a:rPr lang="en-US" sz="2800" dirty="0" smtClean="0">
                <a:solidFill>
                  <a:schemeClr val="bg1"/>
                </a:solidFill>
              </a:rPr>
              <a:t>           </a:t>
            </a:r>
            <a:r>
              <a:rPr lang="en-US" sz="1200" b="1" dirty="0" smtClean="0">
                <a:solidFill>
                  <a:schemeClr val="bg1"/>
                </a:solidFill>
                <a:effectLst>
                  <a:outerShdw blurRad="38100" dist="38100" dir="2700000" algn="tl">
                    <a:srgbClr val="000000">
                      <a:alpha val="43137"/>
                    </a:srgbClr>
                  </a:outerShdw>
                </a:effectLst>
              </a:rPr>
              <a:t>Developing the competences of instructors delivering physical activity programs for elderly people.</a:t>
            </a:r>
            <a:endParaRPr lang="en-US" sz="1200" b="1" dirty="0">
              <a:solidFill>
                <a:schemeClr val="bg1"/>
              </a:solidFill>
              <a:effectLst>
                <a:outerShdw blurRad="38100" dist="38100" dir="2700000" algn="tl">
                  <a:srgbClr val="000000">
                    <a:alpha val="43137"/>
                  </a:srgbClr>
                </a:outerShdw>
              </a:effectLst>
            </a:endParaRPr>
          </a:p>
        </p:txBody>
      </p:sp>
      <p:sp>
        <p:nvSpPr>
          <p:cNvPr id="5" name="Zástupný symbol pro zápatí 4"/>
          <p:cNvSpPr>
            <a:spLocks noGrp="1"/>
          </p:cNvSpPr>
          <p:nvPr>
            <p:ph type="ftr" sz="quarter" idx="11"/>
          </p:nvPr>
        </p:nvSpPr>
        <p:spPr>
          <a:xfrm>
            <a:off x="2571736" y="6356350"/>
            <a:ext cx="4000528" cy="365125"/>
          </a:xfrm>
        </p:spPr>
        <p:txBody>
          <a:bodyPr/>
          <a:lstStyle/>
          <a:p>
            <a:r>
              <a:rPr lang="en-US" dirty="0" smtClean="0"/>
              <a:t>MOVING Age Conference 30th April - 2nd May, Gent</a:t>
            </a:r>
            <a:endParaRPr lang="en-US" dirty="0"/>
          </a:p>
        </p:txBody>
      </p:sp>
      <p:sp>
        <p:nvSpPr>
          <p:cNvPr id="1126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265" name="Object 1"/>
          <p:cNvGraphicFramePr>
            <a:graphicFrameLocks noChangeAspect="1"/>
          </p:cNvGraphicFramePr>
          <p:nvPr/>
        </p:nvGraphicFramePr>
        <p:xfrm>
          <a:off x="428596" y="285728"/>
          <a:ext cx="714380" cy="714380"/>
        </p:xfrm>
        <a:graphic>
          <a:graphicData uri="http://schemas.openxmlformats.org/presentationml/2006/ole">
            <mc:AlternateContent xmlns:mc="http://schemas.openxmlformats.org/markup-compatibility/2006">
              <mc:Choice xmlns:v="urn:schemas-microsoft-com:vml" Requires="v">
                <p:oleObj spid="_x0000_s58385" r:id="rId4" imgW="1192680" imgH="1200960" progId="">
                  <p:embed/>
                </p:oleObj>
              </mc:Choice>
              <mc:Fallback>
                <p:oleObj r:id="rId4" imgW="1192680" imgH="120096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596" y="285728"/>
                        <a:ext cx="714380" cy="7143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Obdélník 6"/>
          <p:cNvSpPr/>
          <p:nvPr/>
        </p:nvSpPr>
        <p:spPr>
          <a:xfrm>
            <a:off x="357158" y="1214422"/>
            <a:ext cx="1571635" cy="369332"/>
          </a:xfrm>
          <a:prstGeom prst="rect">
            <a:avLst/>
          </a:prstGeom>
          <a:solidFill>
            <a:schemeClr val="accent1">
              <a:lumMod val="75000"/>
            </a:schemeClr>
          </a:solidFill>
          <a:ln>
            <a:noFill/>
          </a:ln>
          <a:effectLst/>
          <a:scene3d>
            <a:camera prst="orthographicFront">
              <a:rot lat="0" lon="0" rev="0"/>
            </a:camera>
            <a:lightRig rig="chilly" dir="t">
              <a:rot lat="0" lon="0" rev="18480000"/>
            </a:lightRig>
          </a:scene3d>
          <a:sp3d prstMaterial="clear">
            <a:bevelT h="63500"/>
          </a:sp3d>
        </p:spPr>
        <p:txBody>
          <a:bodyPr wrap="square">
            <a:spAutoFit/>
          </a:bodyPr>
          <a:lstStyle/>
          <a:p>
            <a:pPr indent="20638" algn="ctr"/>
            <a:r>
              <a:rPr lang="en-US" b="1" dirty="0" smtClean="0">
                <a:solidFill>
                  <a:schemeClr val="tx2">
                    <a:lumMod val="50000"/>
                  </a:schemeClr>
                </a:solidFill>
                <a:latin typeface="+mj-lt"/>
              </a:rPr>
              <a:t>Curriculum</a:t>
            </a:r>
            <a:endParaRPr lang="cs-CZ" b="1" dirty="0" smtClean="0">
              <a:solidFill>
                <a:schemeClr val="tx2">
                  <a:lumMod val="50000"/>
                </a:schemeClr>
              </a:solidFill>
              <a:latin typeface="+mj-lt"/>
            </a:endParaRPr>
          </a:p>
        </p:txBody>
      </p:sp>
      <p:sp>
        <p:nvSpPr>
          <p:cNvPr id="10" name="TextovéPole 9"/>
          <p:cNvSpPr txBox="1"/>
          <p:nvPr/>
        </p:nvSpPr>
        <p:spPr>
          <a:xfrm>
            <a:off x="357158" y="1700808"/>
            <a:ext cx="8463314" cy="4680520"/>
          </a:xfrm>
          <a:prstGeom prst="rect">
            <a:avLst/>
          </a:prstGeom>
          <a:noFill/>
        </p:spPr>
        <p:txBody>
          <a:bodyPr wrap="square" rtlCol="0">
            <a:noAutofit/>
          </a:bodyPr>
          <a:lstStyle/>
          <a:p>
            <a:r>
              <a:rPr lang="en-US" sz="1400" b="1" dirty="0" smtClean="0">
                <a:solidFill>
                  <a:schemeClr val="tx2">
                    <a:lumMod val="50000"/>
                  </a:schemeClr>
                </a:solidFill>
                <a:latin typeface="+mj-lt"/>
              </a:rPr>
              <a:t>Successful Graduate</a:t>
            </a:r>
          </a:p>
          <a:p>
            <a:r>
              <a:rPr lang="en-US" sz="1400" dirty="0">
                <a:solidFill>
                  <a:schemeClr val="tx2">
                    <a:lumMod val="50000"/>
                  </a:schemeClr>
                </a:solidFill>
              </a:rPr>
              <a:t>i</a:t>
            </a:r>
            <a:r>
              <a:rPr lang="en-US" sz="1400" dirty="0" smtClean="0">
                <a:solidFill>
                  <a:schemeClr val="tx2">
                    <a:lumMod val="50000"/>
                  </a:schemeClr>
                </a:solidFill>
              </a:rPr>
              <a:t>s able to:</a:t>
            </a:r>
          </a:p>
          <a:p>
            <a:pPr marL="85725" indent="185738">
              <a:buFont typeface="Wingdings" pitchFamily="2" charset="2"/>
              <a:buChar char="§"/>
              <a:tabLst>
                <a:tab pos="265113" algn="l"/>
              </a:tabLst>
            </a:pPr>
            <a:r>
              <a:rPr lang="en-US" sz="1400" dirty="0" smtClean="0">
                <a:solidFill>
                  <a:schemeClr val="tx2">
                    <a:lumMod val="50000"/>
                  </a:schemeClr>
                </a:solidFill>
              </a:rPr>
              <a:t>choose appropriate content and didactic procedures with regards to age specifics of seniors.</a:t>
            </a:r>
          </a:p>
          <a:p>
            <a:pPr marL="85725" indent="185738">
              <a:buFont typeface="Wingdings" pitchFamily="2" charset="2"/>
              <a:buChar char="§"/>
              <a:tabLst>
                <a:tab pos="265113" algn="l"/>
              </a:tabLst>
            </a:pPr>
            <a:r>
              <a:rPr lang="en-US" sz="1400" dirty="0" smtClean="0">
                <a:solidFill>
                  <a:schemeClr val="tx2">
                    <a:lumMod val="50000"/>
                  </a:schemeClr>
                </a:solidFill>
              </a:rPr>
              <a:t>adapt ph. activities program with regards to age specifics of elderly people.</a:t>
            </a:r>
          </a:p>
          <a:p>
            <a:pPr marL="85725" indent="185738">
              <a:buFont typeface="Wingdings" pitchFamily="2" charset="2"/>
              <a:buChar char="§"/>
              <a:tabLst>
                <a:tab pos="271463" algn="l"/>
              </a:tabLst>
            </a:pPr>
            <a:r>
              <a:rPr lang="en-US" sz="1400" dirty="0" smtClean="0">
                <a:solidFill>
                  <a:schemeClr val="tx2">
                    <a:lumMod val="50000"/>
                  </a:schemeClr>
                </a:solidFill>
              </a:rPr>
              <a:t>differentiate </a:t>
            </a:r>
            <a:r>
              <a:rPr lang="en-US" sz="1400" dirty="0">
                <a:solidFill>
                  <a:schemeClr val="tx2">
                    <a:lumMod val="50000"/>
                  </a:schemeClr>
                </a:solidFill>
              </a:rPr>
              <a:t>convenient exercises for certain group of </a:t>
            </a:r>
            <a:r>
              <a:rPr lang="en-US" sz="1400" dirty="0" smtClean="0">
                <a:solidFill>
                  <a:schemeClr val="tx2">
                    <a:lumMod val="50000"/>
                  </a:schemeClr>
                </a:solidFill>
              </a:rPr>
              <a:t>seniors.</a:t>
            </a:r>
          </a:p>
          <a:p>
            <a:pPr marL="85725" indent="185738">
              <a:buFont typeface="Wingdings" pitchFamily="2" charset="2"/>
              <a:buChar char="§"/>
              <a:tabLst>
                <a:tab pos="271463" algn="l"/>
              </a:tabLst>
            </a:pPr>
            <a:r>
              <a:rPr lang="en-US" sz="1400" dirty="0" smtClean="0">
                <a:solidFill>
                  <a:schemeClr val="tx2">
                    <a:lumMod val="50000"/>
                  </a:schemeClr>
                </a:solidFill>
              </a:rPr>
              <a:t>use examination methods (testing).</a:t>
            </a:r>
          </a:p>
          <a:p>
            <a:pPr marL="85725" indent="185738">
              <a:buFont typeface="Wingdings" pitchFamily="2" charset="2"/>
              <a:buChar char="§"/>
              <a:tabLst>
                <a:tab pos="271463" algn="l"/>
              </a:tabLst>
            </a:pPr>
            <a:r>
              <a:rPr lang="en-US" sz="1400" dirty="0" smtClean="0">
                <a:solidFill>
                  <a:schemeClr val="tx2">
                    <a:lumMod val="50000"/>
                  </a:schemeClr>
                </a:solidFill>
              </a:rPr>
              <a:t>unexpected </a:t>
            </a:r>
            <a:r>
              <a:rPr lang="en-US" sz="1400" dirty="0">
                <a:solidFill>
                  <a:schemeClr val="tx2">
                    <a:lumMod val="50000"/>
                  </a:schemeClr>
                </a:solidFill>
              </a:rPr>
              <a:t>situation and to provide First </a:t>
            </a:r>
            <a:r>
              <a:rPr lang="en-US" sz="1400" dirty="0" smtClean="0">
                <a:solidFill>
                  <a:schemeClr val="tx2">
                    <a:lumMod val="50000"/>
                  </a:schemeClr>
                </a:solidFill>
              </a:rPr>
              <a:t>Aid.</a:t>
            </a:r>
          </a:p>
          <a:p>
            <a:pPr marL="85725" indent="185738">
              <a:buFont typeface="Wingdings" pitchFamily="2" charset="2"/>
              <a:buChar char="§"/>
              <a:tabLst>
                <a:tab pos="271463" algn="l"/>
              </a:tabLst>
            </a:pPr>
            <a:r>
              <a:rPr lang="en-US" sz="1400" dirty="0" smtClean="0">
                <a:solidFill>
                  <a:schemeClr val="tx2">
                    <a:lumMod val="50000"/>
                  </a:schemeClr>
                </a:solidFill>
              </a:rPr>
              <a:t>ensure safety and health protection during exercise unit.</a:t>
            </a:r>
          </a:p>
          <a:p>
            <a:pPr marL="85725" indent="185738">
              <a:buFont typeface="Wingdings" pitchFamily="2" charset="2"/>
              <a:buChar char="§"/>
            </a:pPr>
            <a:r>
              <a:rPr lang="en-US" sz="1400" dirty="0" smtClean="0">
                <a:solidFill>
                  <a:schemeClr val="tx2">
                    <a:lumMod val="50000"/>
                  </a:schemeClr>
                </a:solidFill>
              </a:rPr>
              <a:t>knows and is able to use proper terms and instructions.</a:t>
            </a:r>
          </a:p>
          <a:p>
            <a:pPr marL="85725" indent="185738">
              <a:buFont typeface="Wingdings" pitchFamily="2" charset="2"/>
              <a:buChar char="§"/>
            </a:pPr>
            <a:r>
              <a:rPr lang="en-US" sz="1400" dirty="0" smtClean="0">
                <a:solidFill>
                  <a:schemeClr val="tx2">
                    <a:lumMod val="50000"/>
                  </a:schemeClr>
                </a:solidFill>
              </a:rPr>
              <a:t>simply describe and demonstrate particular  exercises.</a:t>
            </a:r>
          </a:p>
          <a:p>
            <a:pPr marL="85725" indent="185738">
              <a:buFont typeface="Wingdings" pitchFamily="2" charset="2"/>
              <a:buChar char="§"/>
            </a:pPr>
            <a:r>
              <a:rPr lang="en-US" sz="1400" dirty="0" smtClean="0">
                <a:solidFill>
                  <a:schemeClr val="tx2">
                    <a:lumMod val="50000"/>
                  </a:schemeClr>
                </a:solidFill>
              </a:rPr>
              <a:t>use proper tools and equipment.</a:t>
            </a:r>
          </a:p>
          <a:p>
            <a:pPr marL="85725" indent="185738">
              <a:buFont typeface="Wingdings" pitchFamily="2" charset="2"/>
              <a:buChar char="§"/>
            </a:pPr>
            <a:r>
              <a:rPr lang="en-US" sz="1400" dirty="0" smtClean="0">
                <a:solidFill>
                  <a:schemeClr val="tx2">
                    <a:lumMod val="50000"/>
                  </a:schemeClr>
                </a:solidFill>
              </a:rPr>
              <a:t>use </a:t>
            </a:r>
            <a:r>
              <a:rPr lang="en-US" sz="1400" dirty="0">
                <a:solidFill>
                  <a:schemeClr val="tx2">
                    <a:lumMod val="50000"/>
                  </a:schemeClr>
                </a:solidFill>
              </a:rPr>
              <a:t>relaxation </a:t>
            </a:r>
            <a:r>
              <a:rPr lang="en-US" sz="1400" dirty="0" smtClean="0">
                <a:solidFill>
                  <a:schemeClr val="tx2">
                    <a:lumMod val="50000"/>
                  </a:schemeClr>
                </a:solidFill>
              </a:rPr>
              <a:t>techniques.</a:t>
            </a:r>
            <a:endParaRPr lang="en-US" sz="1400" dirty="0">
              <a:solidFill>
                <a:schemeClr val="tx2">
                  <a:lumMod val="50000"/>
                </a:schemeClr>
              </a:solidFill>
            </a:endParaRPr>
          </a:p>
          <a:p>
            <a:pPr marL="85725" indent="185738">
              <a:buFont typeface="Wingdings" pitchFamily="2" charset="2"/>
              <a:buChar char="§"/>
            </a:pPr>
            <a:r>
              <a:rPr lang="en-US" sz="1400" dirty="0" smtClean="0">
                <a:solidFill>
                  <a:schemeClr val="tx2">
                    <a:lumMod val="50000"/>
                  </a:schemeClr>
                </a:solidFill>
              </a:rPr>
              <a:t>use adequate way of communication with seniors and to solve related problems.</a:t>
            </a:r>
          </a:p>
          <a:p>
            <a:pPr marL="85725" indent="185738">
              <a:buFont typeface="Wingdings" pitchFamily="2" charset="2"/>
              <a:buChar char="§"/>
            </a:pPr>
            <a:r>
              <a:rPr lang="en-US" sz="1400" dirty="0" smtClean="0">
                <a:solidFill>
                  <a:schemeClr val="tx2">
                    <a:lumMod val="50000"/>
                  </a:schemeClr>
                </a:solidFill>
              </a:rPr>
              <a:t>motivate.</a:t>
            </a:r>
          </a:p>
          <a:p>
            <a:pPr marL="85725" indent="185738">
              <a:buFont typeface="Wingdings" pitchFamily="2" charset="2"/>
              <a:buChar char="§"/>
            </a:pPr>
            <a:r>
              <a:rPr lang="en-US" sz="1400" dirty="0" smtClean="0">
                <a:solidFill>
                  <a:schemeClr val="tx2">
                    <a:lumMod val="50000"/>
                  </a:schemeClr>
                </a:solidFill>
              </a:rPr>
              <a:t>is emphatic.</a:t>
            </a:r>
          </a:p>
          <a:p>
            <a:pPr marL="85725" indent="185738">
              <a:buFont typeface="Wingdings" pitchFamily="2" charset="2"/>
              <a:buChar char="§"/>
            </a:pPr>
            <a:r>
              <a:rPr lang="en-US" sz="1400" dirty="0" smtClean="0">
                <a:solidFill>
                  <a:schemeClr val="tx2">
                    <a:lumMod val="50000"/>
                  </a:schemeClr>
                </a:solidFill>
              </a:rPr>
              <a:t>his behavior is exemplary.</a:t>
            </a:r>
          </a:p>
          <a:p>
            <a:pPr marL="85725"/>
            <a:endParaRPr lang="en-US" sz="1400" dirty="0" smtClean="0">
              <a:solidFill>
                <a:schemeClr val="tx2">
                  <a:lumMod val="50000"/>
                </a:schemeClr>
              </a:solidFill>
            </a:endParaRPr>
          </a:p>
          <a:p>
            <a:pPr marL="285750" indent="-200025">
              <a:buFont typeface="Book Antiqua" pitchFamily="18" charset="0"/>
              <a:buChar char="-"/>
            </a:pPr>
            <a:r>
              <a:rPr lang="en-US" sz="1400" b="1" dirty="0">
                <a:solidFill>
                  <a:schemeClr val="tx2">
                    <a:lumMod val="50000"/>
                  </a:schemeClr>
                </a:solidFill>
              </a:rPr>
              <a:t>D</a:t>
            </a:r>
            <a:r>
              <a:rPr lang="en-US" sz="1400" b="1" dirty="0" smtClean="0">
                <a:solidFill>
                  <a:schemeClr val="tx2">
                    <a:lumMod val="50000"/>
                  </a:schemeClr>
                </a:solidFill>
              </a:rPr>
              <a:t>uration</a:t>
            </a:r>
            <a:r>
              <a:rPr lang="en-US" sz="1400" dirty="0" smtClean="0">
                <a:solidFill>
                  <a:schemeClr val="tx2">
                    <a:lumMod val="50000"/>
                  </a:schemeClr>
                </a:solidFill>
              </a:rPr>
              <a:t> of exercise unit max. 60 minutes</a:t>
            </a:r>
          </a:p>
          <a:p>
            <a:pPr marL="285750" indent="-200025">
              <a:buFont typeface="Book Antiqua" pitchFamily="18" charset="0"/>
              <a:buChar char="-"/>
            </a:pPr>
            <a:r>
              <a:rPr lang="en-US" sz="1400" dirty="0" smtClean="0">
                <a:solidFill>
                  <a:schemeClr val="tx2">
                    <a:lumMod val="50000"/>
                  </a:schemeClr>
                </a:solidFill>
              </a:rPr>
              <a:t>It is very suitable to use </a:t>
            </a:r>
            <a:r>
              <a:rPr lang="en-US" sz="1400" b="1" dirty="0" smtClean="0">
                <a:solidFill>
                  <a:schemeClr val="tx2">
                    <a:lumMod val="50000"/>
                  </a:schemeClr>
                </a:solidFill>
              </a:rPr>
              <a:t>music accompaniment</a:t>
            </a:r>
            <a:r>
              <a:rPr lang="en-US" sz="1400" dirty="0" smtClean="0">
                <a:solidFill>
                  <a:schemeClr val="tx2">
                    <a:lumMod val="50000"/>
                  </a:schemeClr>
                </a:solidFill>
              </a:rPr>
              <a:t>.</a:t>
            </a:r>
          </a:p>
          <a:p>
            <a:pPr marL="285750" indent="-200025">
              <a:buFont typeface="Book Antiqua" pitchFamily="18" charset="0"/>
              <a:buChar char="-"/>
            </a:pPr>
            <a:r>
              <a:rPr lang="en-US" sz="1400" b="1" dirty="0" smtClean="0">
                <a:solidFill>
                  <a:schemeClr val="tx2">
                    <a:lumMod val="50000"/>
                  </a:schemeClr>
                </a:solidFill>
              </a:rPr>
              <a:t>Suitable age of instructor </a:t>
            </a:r>
            <a:r>
              <a:rPr lang="en-US" sz="1400" dirty="0" smtClean="0">
                <a:solidFill>
                  <a:schemeClr val="tx2">
                    <a:lumMod val="50000"/>
                  </a:schemeClr>
                </a:solidFill>
              </a:rPr>
              <a:t>according to our experience:  50 (usually grown-up children, parents in old age, usually experienced, emphatic, still willing to learn, acceptable for older seniors)</a:t>
            </a:r>
          </a:p>
          <a:p>
            <a:pPr marL="85725"/>
            <a:endParaRPr lang="en-US" sz="1400" dirty="0" smtClean="0">
              <a:solidFill>
                <a:schemeClr val="tx2">
                  <a:lumMod val="50000"/>
                </a:schemeClr>
              </a:solidFill>
            </a:endParaRPr>
          </a:p>
          <a:p>
            <a:endParaRPr lang="en-US" sz="1400" dirty="0" smtClean="0">
              <a:solidFill>
                <a:schemeClr val="tx2">
                  <a:lumMod val="50000"/>
                </a:schemeClr>
              </a:solidFill>
            </a:endParaRPr>
          </a:p>
          <a:p>
            <a:endParaRPr lang="en-US" sz="1400" dirty="0" smtClean="0">
              <a:solidFill>
                <a:schemeClr val="tx2">
                  <a:lumMod val="50000"/>
                </a:schemeClr>
              </a:solidFill>
            </a:endParaRPr>
          </a:p>
          <a:p>
            <a:endParaRPr lang="en-US" sz="1400" dirty="0" smtClean="0">
              <a:solidFill>
                <a:schemeClr val="tx2">
                  <a:lumMod val="50000"/>
                </a:schemeClr>
              </a:solidFill>
            </a:endParaRPr>
          </a:p>
        </p:txBody>
      </p:sp>
    </p:spTree>
    <p:extLst>
      <p:ext uri="{BB962C8B-B14F-4D97-AF65-F5344CB8AC3E}">
        <p14:creationId xmlns:p14="http://schemas.microsoft.com/office/powerpoint/2010/main" val="34696527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alpha val="77000"/>
              </a:schemeClr>
            </a:gs>
            <a:gs pos="100000">
              <a:srgbClr val="D1C39F"/>
            </a:gs>
          </a:gsLst>
          <a:lin ang="5400000" scaled="0"/>
        </a:gradFill>
        <a:effectLst/>
      </p:bgPr>
    </p:bg>
    <p:spTree>
      <p:nvGrpSpPr>
        <p:cNvPr id="1" name=""/>
        <p:cNvGrpSpPr/>
        <p:nvPr/>
      </p:nvGrpSpPr>
      <p:grpSpPr>
        <a:xfrm>
          <a:off x="0" y="0"/>
          <a:ext cx="0" cy="0"/>
          <a:chOff x="0" y="0"/>
          <a:chExt cx="0" cy="0"/>
        </a:xfrm>
      </p:grpSpPr>
      <p:sp>
        <p:nvSpPr>
          <p:cNvPr id="4" name="Nadpis 3"/>
          <p:cNvSpPr>
            <a:spLocks noGrp="1"/>
          </p:cNvSpPr>
          <p:nvPr>
            <p:ph type="title"/>
          </p:nvPr>
        </p:nvSpPr>
        <p:spPr>
          <a:xfrm>
            <a:off x="357158" y="214290"/>
            <a:ext cx="8607330" cy="928694"/>
          </a:xfrm>
          <a:solidFill>
            <a:schemeClr val="tx2">
              <a:lumMod val="75000"/>
            </a:schemeClr>
          </a:solidFill>
          <a:ln w="19050">
            <a:noFill/>
          </a:ln>
          <a:effectLst/>
          <a:scene3d>
            <a:camera prst="orthographicFront">
              <a:rot lat="0" lon="0" rev="0"/>
            </a:camera>
            <a:lightRig rig="chilly" dir="t">
              <a:rot lat="0" lon="0" rev="18480000"/>
            </a:lightRig>
          </a:scene3d>
          <a:sp3d prstMaterial="clear">
            <a:bevelT h="63500"/>
          </a:sp3d>
        </p:spPr>
        <p:txBody>
          <a:bodyPr>
            <a:normAutofit fontScale="90000"/>
          </a:bodyPr>
          <a:lstStyle/>
          <a:p>
            <a:pPr algn="l"/>
            <a:r>
              <a:rPr lang="en-US" sz="2800" dirty="0" smtClean="0">
                <a:effectLst>
                  <a:outerShdw blurRad="38100" dist="38100" dir="2700000" algn="tl">
                    <a:srgbClr val="000000">
                      <a:alpha val="43137"/>
                    </a:srgbClr>
                  </a:outerShdw>
                </a:effectLst>
              </a:rPr>
              <a:t>           </a:t>
            </a:r>
            <a:r>
              <a:rPr lang="en-US" sz="2200" b="1" dirty="0" smtClean="0">
                <a:solidFill>
                  <a:schemeClr val="bg1"/>
                </a:solidFill>
                <a:effectLst>
                  <a:outerShdw blurRad="38100" dist="38100" dir="2700000" algn="tl">
                    <a:srgbClr val="000000">
                      <a:alpha val="43137"/>
                    </a:srgbClr>
                  </a:outerShdw>
                </a:effectLst>
              </a:rPr>
              <a:t>Czech </a:t>
            </a:r>
            <a:r>
              <a:rPr lang="en-US" sz="2200" b="1" dirty="0" err="1" smtClean="0">
                <a:solidFill>
                  <a:schemeClr val="bg1"/>
                </a:solidFill>
                <a:effectLst>
                  <a:outerShdw blurRad="38100" dist="38100" dir="2700000" algn="tl">
                    <a:srgbClr val="000000">
                      <a:alpha val="43137"/>
                    </a:srgbClr>
                  </a:outerShdw>
                </a:effectLst>
              </a:rPr>
              <a:t>Sokol</a:t>
            </a:r>
            <a:r>
              <a:rPr lang="en-US" sz="2200" b="1" dirty="0" smtClean="0">
                <a:solidFill>
                  <a:schemeClr val="bg1"/>
                </a:solidFill>
                <a:effectLst>
                  <a:outerShdw blurRad="38100" dist="38100" dir="2700000" algn="tl">
                    <a:srgbClr val="000000">
                      <a:alpha val="43137"/>
                    </a:srgbClr>
                  </a:outerShdw>
                </a:effectLst>
              </a:rPr>
              <a:t> Organization</a:t>
            </a:r>
            <a:br>
              <a:rPr lang="en-US" sz="2200" b="1" dirty="0" smtClean="0">
                <a:solidFill>
                  <a:schemeClr val="bg1"/>
                </a:solidFill>
                <a:effectLst>
                  <a:outerShdw blurRad="38100" dist="38100" dir="2700000" algn="tl">
                    <a:srgbClr val="000000">
                      <a:alpha val="43137"/>
                    </a:srgbClr>
                  </a:outerShdw>
                </a:effectLst>
              </a:rPr>
            </a:br>
            <a:r>
              <a:rPr lang="en-US" sz="2800" dirty="0" smtClean="0">
                <a:solidFill>
                  <a:schemeClr val="bg1"/>
                </a:solidFill>
              </a:rPr>
              <a:t>           </a:t>
            </a:r>
            <a:r>
              <a:rPr lang="en-US" sz="1200" b="1" dirty="0" smtClean="0">
                <a:solidFill>
                  <a:schemeClr val="bg1"/>
                </a:solidFill>
                <a:effectLst>
                  <a:outerShdw blurRad="38100" dist="38100" dir="2700000" algn="tl">
                    <a:srgbClr val="000000">
                      <a:alpha val="43137"/>
                    </a:srgbClr>
                  </a:outerShdw>
                </a:effectLst>
              </a:rPr>
              <a:t>Developing the competences of instructors delivering physical activity programs for elderly people.</a:t>
            </a:r>
            <a:endParaRPr lang="en-US" sz="1200" b="1" dirty="0">
              <a:solidFill>
                <a:schemeClr val="bg1"/>
              </a:solidFill>
              <a:effectLst>
                <a:outerShdw blurRad="38100" dist="38100" dir="2700000" algn="tl">
                  <a:srgbClr val="000000">
                    <a:alpha val="43137"/>
                  </a:srgbClr>
                </a:outerShdw>
              </a:effectLst>
            </a:endParaRPr>
          </a:p>
        </p:txBody>
      </p:sp>
      <p:sp>
        <p:nvSpPr>
          <p:cNvPr id="5" name="Zástupný symbol pro zápatí 4"/>
          <p:cNvSpPr>
            <a:spLocks noGrp="1"/>
          </p:cNvSpPr>
          <p:nvPr>
            <p:ph type="ftr" sz="quarter" idx="11"/>
          </p:nvPr>
        </p:nvSpPr>
        <p:spPr>
          <a:xfrm>
            <a:off x="2571736" y="6356350"/>
            <a:ext cx="4000528" cy="365125"/>
          </a:xfrm>
        </p:spPr>
        <p:txBody>
          <a:bodyPr/>
          <a:lstStyle/>
          <a:p>
            <a:r>
              <a:rPr lang="en-US" smtClean="0"/>
              <a:t>MOVING Age Conference 30th April - 2nd May, Gent</a:t>
            </a:r>
            <a:endParaRPr lang="en-US"/>
          </a:p>
        </p:txBody>
      </p:sp>
      <p:sp>
        <p:nvSpPr>
          <p:cNvPr id="11266" name="Rectangle 2"/>
          <p:cNvSpPr>
            <a:spLocks noChangeArrowheads="1"/>
          </p:cNvSpPr>
          <p:nvPr/>
        </p:nvSpPr>
        <p:spPr bwMode="auto">
          <a:xfrm>
            <a:off x="0" y="0"/>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265" name="Object 1"/>
          <p:cNvGraphicFramePr>
            <a:graphicFrameLocks noChangeAspect="1"/>
          </p:cNvGraphicFramePr>
          <p:nvPr/>
        </p:nvGraphicFramePr>
        <p:xfrm>
          <a:off x="428596" y="285728"/>
          <a:ext cx="714380" cy="714380"/>
        </p:xfrm>
        <a:graphic>
          <a:graphicData uri="http://schemas.openxmlformats.org/presentationml/2006/ole">
            <mc:AlternateContent xmlns:mc="http://schemas.openxmlformats.org/markup-compatibility/2006">
              <mc:Choice xmlns:v="urn:schemas-microsoft-com:vml" Requires="v">
                <p:oleObj spid="_x0000_s48149" r:id="rId4" imgW="1192680" imgH="1200960" progId="">
                  <p:embed/>
                </p:oleObj>
              </mc:Choice>
              <mc:Fallback>
                <p:oleObj r:id="rId4" imgW="1192680" imgH="1200960" progId="">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596" y="285728"/>
                        <a:ext cx="714380" cy="7143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Zástupný symbol pro obsah 8"/>
          <p:cNvSpPr>
            <a:spLocks noGrp="1"/>
          </p:cNvSpPr>
          <p:nvPr>
            <p:ph idx="1"/>
          </p:nvPr>
        </p:nvSpPr>
        <p:spPr/>
        <p:txBody>
          <a:bodyPr>
            <a:normAutofit lnSpcReduction="10000"/>
          </a:bodyPr>
          <a:lstStyle/>
          <a:p>
            <a:pPr algn="ctr">
              <a:buNone/>
            </a:pPr>
            <a:endParaRPr lang="en-US" dirty="0" smtClean="0"/>
          </a:p>
          <a:p>
            <a:pPr algn="ctr">
              <a:buNone/>
            </a:pPr>
            <a:endParaRPr lang="en-US" dirty="0" smtClean="0"/>
          </a:p>
          <a:p>
            <a:pPr algn="ctr">
              <a:buNone/>
            </a:pPr>
            <a:r>
              <a:rPr lang="en-US" dirty="0" smtClean="0">
                <a:solidFill>
                  <a:schemeClr val="tx2">
                    <a:lumMod val="50000"/>
                  </a:schemeClr>
                </a:solidFill>
                <a:latin typeface="+mj-lt"/>
              </a:rPr>
              <a:t>Thank you for attention</a:t>
            </a:r>
          </a:p>
          <a:p>
            <a:pPr algn="ctr">
              <a:buNone/>
            </a:pPr>
            <a:endParaRPr lang="en-US" smtClean="0">
              <a:solidFill>
                <a:schemeClr val="tx2">
                  <a:lumMod val="50000"/>
                </a:schemeClr>
              </a:solidFill>
            </a:endParaRPr>
          </a:p>
          <a:p>
            <a:pPr algn="ctr">
              <a:buNone/>
            </a:pPr>
            <a:endParaRPr lang="en-US" dirty="0" smtClean="0">
              <a:solidFill>
                <a:schemeClr val="tx2">
                  <a:lumMod val="50000"/>
                </a:schemeClr>
              </a:solidFill>
            </a:endParaRPr>
          </a:p>
          <a:p>
            <a:pPr algn="ctr">
              <a:buNone/>
            </a:pPr>
            <a:endParaRPr lang="en-US" dirty="0" smtClean="0">
              <a:solidFill>
                <a:schemeClr val="tx2">
                  <a:lumMod val="50000"/>
                </a:schemeClr>
              </a:solidFill>
            </a:endParaRPr>
          </a:p>
          <a:p>
            <a:pPr algn="r">
              <a:buNone/>
            </a:pPr>
            <a:endParaRPr lang="en-US" sz="1400" dirty="0" smtClean="0">
              <a:solidFill>
                <a:schemeClr val="tx2">
                  <a:lumMod val="50000"/>
                </a:schemeClr>
              </a:solidFill>
              <a:latin typeface="+mj-lt"/>
            </a:endParaRPr>
          </a:p>
          <a:p>
            <a:pPr algn="r">
              <a:buNone/>
            </a:pPr>
            <a:endParaRPr lang="en-US" sz="1400" dirty="0" smtClean="0">
              <a:solidFill>
                <a:schemeClr val="tx2">
                  <a:lumMod val="50000"/>
                </a:schemeClr>
              </a:solidFill>
              <a:latin typeface="+mj-lt"/>
            </a:endParaRPr>
          </a:p>
          <a:p>
            <a:pPr algn="r">
              <a:buNone/>
            </a:pPr>
            <a:endParaRPr lang="en-US" sz="1400" dirty="0" smtClean="0">
              <a:solidFill>
                <a:schemeClr val="tx2">
                  <a:lumMod val="50000"/>
                </a:schemeClr>
              </a:solidFill>
              <a:latin typeface="+mj-lt"/>
            </a:endParaRPr>
          </a:p>
          <a:p>
            <a:pPr algn="r">
              <a:buNone/>
            </a:pPr>
            <a:r>
              <a:rPr lang="en-US" sz="1400" dirty="0" err="1" smtClean="0">
                <a:solidFill>
                  <a:schemeClr val="tx2">
                    <a:lumMod val="50000"/>
                  </a:schemeClr>
                </a:solidFill>
                <a:latin typeface="+mj-lt"/>
              </a:rPr>
              <a:t>Věra</a:t>
            </a:r>
            <a:r>
              <a:rPr lang="en-US" sz="1400" dirty="0" smtClean="0">
                <a:solidFill>
                  <a:schemeClr val="tx2">
                    <a:lumMod val="50000"/>
                  </a:schemeClr>
                </a:solidFill>
                <a:latin typeface="+mj-lt"/>
              </a:rPr>
              <a:t> </a:t>
            </a:r>
            <a:r>
              <a:rPr lang="en-US" sz="1400" dirty="0" err="1" smtClean="0">
                <a:solidFill>
                  <a:schemeClr val="tx2">
                    <a:lumMod val="50000"/>
                  </a:schemeClr>
                </a:solidFill>
                <a:latin typeface="+mj-lt"/>
              </a:rPr>
              <a:t>Hrušová</a:t>
            </a:r>
            <a:endParaRPr lang="en-US" sz="1400" dirty="0" smtClean="0">
              <a:solidFill>
                <a:schemeClr val="tx2">
                  <a:lumMod val="50000"/>
                </a:schemeClr>
              </a:solidFill>
              <a:latin typeface="+mj-lt"/>
            </a:endParaRPr>
          </a:p>
          <a:p>
            <a:pPr algn="r">
              <a:buNone/>
            </a:pPr>
            <a:r>
              <a:rPr lang="en-US" sz="1400" dirty="0" smtClean="0">
                <a:solidFill>
                  <a:schemeClr val="tx2">
                    <a:lumMod val="50000"/>
                  </a:schemeClr>
                </a:solidFill>
                <a:latin typeface="+mj-lt"/>
              </a:rPr>
              <a:t>Czech </a:t>
            </a:r>
            <a:r>
              <a:rPr lang="en-US" sz="1400" dirty="0" err="1" smtClean="0">
                <a:solidFill>
                  <a:schemeClr val="tx2">
                    <a:lumMod val="50000"/>
                  </a:schemeClr>
                </a:solidFill>
                <a:latin typeface="+mj-lt"/>
              </a:rPr>
              <a:t>Sokol</a:t>
            </a:r>
            <a:r>
              <a:rPr lang="en-US" sz="1400" dirty="0" smtClean="0">
                <a:solidFill>
                  <a:schemeClr val="tx2">
                    <a:lumMod val="50000"/>
                  </a:schemeClr>
                </a:solidFill>
                <a:latin typeface="+mj-lt"/>
              </a:rPr>
              <a:t> Organization</a:t>
            </a:r>
            <a:endParaRPr lang="en-US" sz="1400" dirty="0">
              <a:solidFill>
                <a:schemeClr val="tx2">
                  <a:lumMod val="50000"/>
                </a:schemeClr>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alpha val="77000"/>
              </a:schemeClr>
            </a:gs>
            <a:gs pos="100000">
              <a:srgbClr val="D1C39F"/>
            </a:gs>
          </a:gsLst>
          <a:lin ang="5400000" scaled="0"/>
        </a:gradFill>
        <a:effectLst/>
      </p:bgPr>
    </p:bg>
    <p:spTree>
      <p:nvGrpSpPr>
        <p:cNvPr id="1" name=""/>
        <p:cNvGrpSpPr/>
        <p:nvPr/>
      </p:nvGrpSpPr>
      <p:grpSpPr>
        <a:xfrm>
          <a:off x="0" y="0"/>
          <a:ext cx="0" cy="0"/>
          <a:chOff x="0" y="0"/>
          <a:chExt cx="0" cy="0"/>
        </a:xfrm>
      </p:grpSpPr>
      <p:sp>
        <p:nvSpPr>
          <p:cNvPr id="4" name="Nadpis 3"/>
          <p:cNvSpPr>
            <a:spLocks noGrp="1"/>
          </p:cNvSpPr>
          <p:nvPr>
            <p:ph type="title"/>
          </p:nvPr>
        </p:nvSpPr>
        <p:spPr>
          <a:xfrm>
            <a:off x="268335" y="188640"/>
            <a:ext cx="8607330" cy="928694"/>
          </a:xfrm>
          <a:solidFill>
            <a:schemeClr val="tx2">
              <a:lumMod val="75000"/>
            </a:schemeClr>
          </a:solidFill>
          <a:ln w="19050">
            <a:noFill/>
          </a:ln>
          <a:effectLst/>
          <a:scene3d>
            <a:camera prst="orthographicFront">
              <a:rot lat="0" lon="0" rev="0"/>
            </a:camera>
            <a:lightRig rig="chilly" dir="t">
              <a:rot lat="0" lon="0" rev="18480000"/>
            </a:lightRig>
          </a:scene3d>
          <a:sp3d prstMaterial="clear">
            <a:bevelT h="63500"/>
          </a:sp3d>
        </p:spPr>
        <p:txBody>
          <a:bodyPr>
            <a:normAutofit fontScale="90000"/>
          </a:bodyPr>
          <a:lstStyle/>
          <a:p>
            <a:pPr algn="l"/>
            <a:r>
              <a:rPr lang="en-US" sz="2800" dirty="0" smtClean="0">
                <a:effectLst>
                  <a:outerShdw blurRad="38100" dist="38100" dir="2700000" algn="tl">
                    <a:srgbClr val="000000">
                      <a:alpha val="43137"/>
                    </a:srgbClr>
                  </a:outerShdw>
                </a:effectLst>
              </a:rPr>
              <a:t>           </a:t>
            </a:r>
            <a:r>
              <a:rPr lang="en-US" sz="2200" b="1" dirty="0" smtClean="0">
                <a:solidFill>
                  <a:schemeClr val="bg1"/>
                </a:solidFill>
                <a:effectLst>
                  <a:outerShdw blurRad="38100" dist="38100" dir="2700000" algn="tl">
                    <a:srgbClr val="000000">
                      <a:alpha val="43137"/>
                    </a:srgbClr>
                  </a:outerShdw>
                </a:effectLst>
              </a:rPr>
              <a:t>Czech </a:t>
            </a:r>
            <a:r>
              <a:rPr lang="en-US" sz="2200" b="1" dirty="0" err="1" smtClean="0">
                <a:solidFill>
                  <a:schemeClr val="bg1"/>
                </a:solidFill>
                <a:effectLst>
                  <a:outerShdw blurRad="38100" dist="38100" dir="2700000" algn="tl">
                    <a:srgbClr val="000000">
                      <a:alpha val="43137"/>
                    </a:srgbClr>
                  </a:outerShdw>
                </a:effectLst>
              </a:rPr>
              <a:t>Sokol</a:t>
            </a:r>
            <a:r>
              <a:rPr lang="en-US" sz="2200" b="1" dirty="0" smtClean="0">
                <a:solidFill>
                  <a:schemeClr val="bg1"/>
                </a:solidFill>
                <a:effectLst>
                  <a:outerShdw blurRad="38100" dist="38100" dir="2700000" algn="tl">
                    <a:srgbClr val="000000">
                      <a:alpha val="43137"/>
                    </a:srgbClr>
                  </a:outerShdw>
                </a:effectLst>
              </a:rPr>
              <a:t> Organization</a:t>
            </a:r>
            <a:br>
              <a:rPr lang="en-US" sz="2200" b="1" dirty="0" smtClean="0">
                <a:solidFill>
                  <a:schemeClr val="bg1"/>
                </a:solidFill>
                <a:effectLst>
                  <a:outerShdw blurRad="38100" dist="38100" dir="2700000" algn="tl">
                    <a:srgbClr val="000000">
                      <a:alpha val="43137"/>
                    </a:srgbClr>
                  </a:outerShdw>
                </a:effectLst>
              </a:rPr>
            </a:br>
            <a:r>
              <a:rPr lang="en-US" sz="2800" dirty="0" smtClean="0">
                <a:solidFill>
                  <a:schemeClr val="bg1"/>
                </a:solidFill>
              </a:rPr>
              <a:t>           </a:t>
            </a:r>
            <a:r>
              <a:rPr lang="en-US" sz="1200" b="1" dirty="0" smtClean="0">
                <a:solidFill>
                  <a:schemeClr val="bg1"/>
                </a:solidFill>
                <a:effectLst>
                  <a:outerShdw blurRad="38100" dist="38100" dir="2700000" algn="tl">
                    <a:srgbClr val="000000">
                      <a:alpha val="43137"/>
                    </a:srgbClr>
                  </a:outerShdw>
                </a:effectLst>
              </a:rPr>
              <a:t>Developing the competences of instructors delivering physical activity programs for elderly people.</a:t>
            </a:r>
            <a:endParaRPr lang="en-US" sz="1200" b="1" dirty="0">
              <a:solidFill>
                <a:schemeClr val="bg1"/>
              </a:solidFill>
              <a:effectLst>
                <a:outerShdw blurRad="38100" dist="38100" dir="2700000" algn="tl">
                  <a:srgbClr val="000000">
                    <a:alpha val="43137"/>
                  </a:srgbClr>
                </a:outerShdw>
              </a:effectLst>
            </a:endParaRPr>
          </a:p>
        </p:txBody>
      </p:sp>
      <p:sp>
        <p:nvSpPr>
          <p:cNvPr id="10" name="Zástupný symbol pro obsah 9"/>
          <p:cNvSpPr>
            <a:spLocks noGrp="1"/>
          </p:cNvSpPr>
          <p:nvPr>
            <p:ph idx="1"/>
          </p:nvPr>
        </p:nvSpPr>
        <p:spPr>
          <a:xfrm>
            <a:off x="457200" y="1357298"/>
            <a:ext cx="8329642" cy="5072098"/>
          </a:xfrm>
        </p:spPr>
        <p:txBody>
          <a:bodyPr>
            <a:noAutofit/>
          </a:bodyPr>
          <a:lstStyle/>
          <a:p>
            <a:pPr marL="0" indent="20638">
              <a:buNone/>
            </a:pPr>
            <a:r>
              <a:rPr lang="en-US" sz="1600" b="1" dirty="0" smtClean="0">
                <a:solidFill>
                  <a:schemeClr val="tx2">
                    <a:lumMod val="50000"/>
                  </a:schemeClr>
                </a:solidFill>
              </a:rPr>
              <a:t>Czech </a:t>
            </a:r>
            <a:r>
              <a:rPr lang="en-US" sz="1600" b="1" dirty="0" err="1" smtClean="0">
                <a:solidFill>
                  <a:schemeClr val="tx2">
                    <a:lumMod val="50000"/>
                  </a:schemeClr>
                </a:solidFill>
              </a:rPr>
              <a:t>Sokol</a:t>
            </a:r>
            <a:r>
              <a:rPr lang="en-US" sz="1600" b="1" dirty="0" smtClean="0">
                <a:solidFill>
                  <a:schemeClr val="tx2">
                    <a:lumMod val="50000"/>
                  </a:schemeClr>
                </a:solidFill>
              </a:rPr>
              <a:t> Organization (COS) is gymnastic, sports and cultural organization founded on February 16, 1862 in Prague by </a:t>
            </a:r>
            <a:r>
              <a:rPr lang="en-US" sz="1600" b="1" dirty="0" err="1" smtClean="0">
                <a:solidFill>
                  <a:schemeClr val="tx2">
                    <a:lumMod val="50000"/>
                  </a:schemeClr>
                </a:solidFill>
              </a:rPr>
              <a:t>Jindřich</a:t>
            </a:r>
            <a:r>
              <a:rPr lang="en-US" sz="1600" b="1" dirty="0" smtClean="0">
                <a:solidFill>
                  <a:schemeClr val="tx2">
                    <a:lumMod val="50000"/>
                  </a:schemeClr>
                </a:solidFill>
              </a:rPr>
              <a:t> </a:t>
            </a:r>
            <a:r>
              <a:rPr lang="en-US" sz="1600" b="1" dirty="0" err="1" smtClean="0">
                <a:solidFill>
                  <a:schemeClr val="tx2">
                    <a:lumMod val="50000"/>
                  </a:schemeClr>
                </a:solidFill>
              </a:rPr>
              <a:t>Fügner</a:t>
            </a:r>
            <a:r>
              <a:rPr lang="en-US" sz="1600" b="1" dirty="0" smtClean="0">
                <a:solidFill>
                  <a:schemeClr val="tx2">
                    <a:lumMod val="50000"/>
                  </a:schemeClr>
                </a:solidFill>
              </a:rPr>
              <a:t> and </a:t>
            </a:r>
            <a:r>
              <a:rPr lang="en-US" sz="1600" b="1" dirty="0" err="1" smtClean="0">
                <a:solidFill>
                  <a:schemeClr val="tx2">
                    <a:lumMod val="50000"/>
                  </a:schemeClr>
                </a:solidFill>
              </a:rPr>
              <a:t>MiroslavTyrš</a:t>
            </a:r>
            <a:r>
              <a:rPr lang="en-US" sz="1600" b="1" dirty="0" smtClean="0">
                <a:solidFill>
                  <a:schemeClr val="tx2">
                    <a:lumMod val="50000"/>
                  </a:schemeClr>
                </a:solidFill>
              </a:rPr>
              <a:t>. </a:t>
            </a:r>
          </a:p>
          <a:p>
            <a:pPr marL="0" indent="20638">
              <a:buNone/>
            </a:pPr>
            <a:endParaRPr lang="en-US" sz="1600" dirty="0" smtClean="0">
              <a:solidFill>
                <a:schemeClr val="tx2">
                  <a:lumMod val="50000"/>
                </a:schemeClr>
              </a:solidFill>
            </a:endParaRPr>
          </a:p>
          <a:p>
            <a:pPr marL="174625" indent="188913">
              <a:buFont typeface="Wingdings" pitchFamily="2" charset="2"/>
              <a:buChar char="§"/>
            </a:pPr>
            <a:r>
              <a:rPr lang="en-US" sz="1600" dirty="0" smtClean="0">
                <a:solidFill>
                  <a:schemeClr val="tx2">
                    <a:lumMod val="50000"/>
                  </a:schemeClr>
                </a:solidFill>
              </a:rPr>
              <a:t>The oldest sports organization in Czech Republic </a:t>
            </a:r>
          </a:p>
          <a:p>
            <a:pPr marL="174625" indent="188913">
              <a:buFont typeface="Wingdings" pitchFamily="2" charset="2"/>
              <a:buChar char="§"/>
            </a:pPr>
            <a:r>
              <a:rPr lang="en-US" sz="1600" dirty="0" smtClean="0">
                <a:solidFill>
                  <a:schemeClr val="tx2">
                    <a:lumMod val="50000"/>
                  </a:schemeClr>
                </a:solidFill>
              </a:rPr>
              <a:t>160.000 members (42 </a:t>
            </a:r>
            <a:r>
              <a:rPr lang="en-US" sz="1600" dirty="0" err="1" smtClean="0">
                <a:solidFill>
                  <a:schemeClr val="tx2">
                    <a:lumMod val="50000"/>
                  </a:schemeClr>
                </a:solidFill>
              </a:rPr>
              <a:t>Sokol</a:t>
            </a:r>
            <a:r>
              <a:rPr lang="en-US" sz="1600" dirty="0" smtClean="0">
                <a:solidFill>
                  <a:schemeClr val="tx2">
                    <a:lumMod val="50000"/>
                  </a:schemeClr>
                </a:solidFill>
              </a:rPr>
              <a:t> Districts, 1.100 </a:t>
            </a:r>
            <a:r>
              <a:rPr lang="en-US" sz="1600" dirty="0" err="1" smtClean="0">
                <a:solidFill>
                  <a:schemeClr val="tx2">
                    <a:lumMod val="50000"/>
                  </a:schemeClr>
                </a:solidFill>
              </a:rPr>
              <a:t>Sokol</a:t>
            </a:r>
            <a:r>
              <a:rPr lang="en-US" sz="1600" dirty="0" smtClean="0">
                <a:solidFill>
                  <a:schemeClr val="tx2">
                    <a:lumMod val="50000"/>
                  </a:schemeClr>
                </a:solidFill>
              </a:rPr>
              <a:t> Units)</a:t>
            </a:r>
          </a:p>
          <a:p>
            <a:pPr marL="174625" indent="188913">
              <a:buFont typeface="Wingdings" pitchFamily="2" charset="2"/>
              <a:buChar char="§"/>
            </a:pPr>
            <a:r>
              <a:rPr lang="en-US" sz="1600" dirty="0" smtClean="0">
                <a:solidFill>
                  <a:schemeClr val="tx2">
                    <a:lumMod val="50000"/>
                  </a:schemeClr>
                </a:solidFill>
              </a:rPr>
              <a:t>Third biggest citizens association in Czech Republic</a:t>
            </a:r>
          </a:p>
          <a:p>
            <a:pPr marL="174625" indent="188913">
              <a:buFont typeface="Wingdings" pitchFamily="2" charset="2"/>
              <a:buChar char="§"/>
            </a:pPr>
            <a:r>
              <a:rPr lang="en-US" sz="1600" dirty="0" smtClean="0">
                <a:solidFill>
                  <a:schemeClr val="tx2">
                    <a:lumMod val="50000"/>
                  </a:schemeClr>
                </a:solidFill>
              </a:rPr>
              <a:t>The largest organization in the field of Sport for All in Czech Republic</a:t>
            </a:r>
          </a:p>
          <a:p>
            <a:pPr marL="174625" indent="20638">
              <a:buFont typeface="Wingdings" pitchFamily="2" charset="2"/>
              <a:buChar char="§"/>
            </a:pPr>
            <a:endParaRPr lang="en-US" sz="1600" dirty="0" smtClean="0">
              <a:solidFill>
                <a:schemeClr val="tx2">
                  <a:lumMod val="50000"/>
                </a:schemeClr>
              </a:solidFill>
            </a:endParaRPr>
          </a:p>
          <a:p>
            <a:pPr marL="0" indent="20638">
              <a:buNone/>
            </a:pPr>
            <a:r>
              <a:rPr lang="en-US" sz="1600" dirty="0" smtClean="0">
                <a:solidFill>
                  <a:schemeClr val="tx2">
                    <a:lumMod val="50000"/>
                  </a:schemeClr>
                </a:solidFill>
              </a:rPr>
              <a:t>The main spheres of activity:</a:t>
            </a:r>
          </a:p>
          <a:p>
            <a:pPr marL="174625" lvl="0" indent="188913">
              <a:buFont typeface="Wingdings" pitchFamily="2" charset="2"/>
              <a:buChar char="§"/>
            </a:pPr>
            <a:r>
              <a:rPr lang="en-US" sz="1600" b="1" dirty="0" smtClean="0">
                <a:solidFill>
                  <a:schemeClr val="tx2">
                    <a:lumMod val="50000"/>
                  </a:schemeClr>
                </a:solidFill>
              </a:rPr>
              <a:t>Sport for All</a:t>
            </a:r>
            <a:r>
              <a:rPr lang="en-US" sz="1600" dirty="0" smtClean="0">
                <a:solidFill>
                  <a:schemeClr val="tx2">
                    <a:lumMod val="50000"/>
                  </a:schemeClr>
                </a:solidFill>
              </a:rPr>
              <a:t> (the largest sphere, 105.000 members)</a:t>
            </a:r>
          </a:p>
          <a:p>
            <a:pPr marL="174625" lvl="0" indent="188913">
              <a:buFont typeface="Wingdings" pitchFamily="2" charset="2"/>
              <a:buChar char="§"/>
            </a:pPr>
            <a:r>
              <a:rPr lang="en-US" sz="1600" b="1" dirty="0" smtClean="0">
                <a:solidFill>
                  <a:schemeClr val="tx2">
                    <a:lumMod val="50000"/>
                  </a:schemeClr>
                </a:solidFill>
              </a:rPr>
              <a:t>Competitive and Top Sport</a:t>
            </a:r>
            <a:endParaRPr lang="en-US" sz="1600" dirty="0" smtClean="0">
              <a:solidFill>
                <a:schemeClr val="tx2">
                  <a:lumMod val="50000"/>
                </a:schemeClr>
              </a:solidFill>
            </a:endParaRPr>
          </a:p>
          <a:p>
            <a:pPr marL="174625" lvl="0" indent="188913">
              <a:buFont typeface="Wingdings" pitchFamily="2" charset="2"/>
              <a:buChar char="§"/>
            </a:pPr>
            <a:r>
              <a:rPr lang="en-US" sz="1600" b="1" dirty="0" smtClean="0">
                <a:solidFill>
                  <a:schemeClr val="tx2">
                    <a:lumMod val="50000"/>
                  </a:schemeClr>
                </a:solidFill>
              </a:rPr>
              <a:t>Culture and Art</a:t>
            </a:r>
          </a:p>
          <a:p>
            <a:pPr marL="174625" lvl="0" indent="188913">
              <a:buFont typeface="Wingdings" pitchFamily="2" charset="2"/>
              <a:buChar char="§"/>
            </a:pPr>
            <a:endParaRPr lang="en-US" sz="1600" dirty="0" smtClean="0">
              <a:solidFill>
                <a:schemeClr val="tx2">
                  <a:lumMod val="50000"/>
                </a:schemeClr>
              </a:solidFill>
            </a:endParaRPr>
          </a:p>
          <a:p>
            <a:pPr marL="0" indent="20638">
              <a:buNone/>
            </a:pPr>
            <a:r>
              <a:rPr lang="en-US" sz="1600" dirty="0" smtClean="0">
                <a:solidFill>
                  <a:schemeClr val="tx2">
                    <a:lumMod val="50000"/>
                  </a:schemeClr>
                </a:solidFill>
              </a:rPr>
              <a:t>The main COS program objective is to engage all age groups into physical activities, with regard to their particular needs and preconditions.</a:t>
            </a:r>
          </a:p>
          <a:p>
            <a:pPr marL="0" indent="20638">
              <a:buNone/>
            </a:pPr>
            <a:r>
              <a:rPr lang="en-US" sz="1600" dirty="0" smtClean="0">
                <a:solidFill>
                  <a:schemeClr val="tx2">
                    <a:lumMod val="50000"/>
                  </a:schemeClr>
                </a:solidFill>
              </a:rPr>
              <a:t>COS main task consist in building the lifelong versatile and positive attitude to the physical activities and sport, together with development of moral and volitional qualities. </a:t>
            </a:r>
          </a:p>
        </p:txBody>
      </p:sp>
      <p:sp>
        <p:nvSpPr>
          <p:cNvPr id="5" name="Zástupný symbol pro zápatí 4"/>
          <p:cNvSpPr>
            <a:spLocks noGrp="1"/>
          </p:cNvSpPr>
          <p:nvPr>
            <p:ph type="ftr" sz="quarter" idx="11"/>
          </p:nvPr>
        </p:nvSpPr>
        <p:spPr>
          <a:xfrm>
            <a:off x="2571736" y="6356350"/>
            <a:ext cx="4000528" cy="365125"/>
          </a:xfrm>
        </p:spPr>
        <p:txBody>
          <a:bodyPr/>
          <a:lstStyle/>
          <a:p>
            <a:r>
              <a:rPr lang="en-US" dirty="0" smtClean="0"/>
              <a:t>MOVING Age Conference 30th April - 2nd May, Gent</a:t>
            </a:r>
            <a:endParaRPr lang="en-US" dirty="0"/>
          </a:p>
        </p:txBody>
      </p:sp>
      <p:sp>
        <p:nvSpPr>
          <p:cNvPr id="1126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265" name="Object 1"/>
          <p:cNvGraphicFramePr>
            <a:graphicFrameLocks noChangeAspect="1"/>
          </p:cNvGraphicFramePr>
          <p:nvPr>
            <p:extLst>
              <p:ext uri="{D42A27DB-BD31-4B8C-83A1-F6EECF244321}">
                <p14:modId xmlns:p14="http://schemas.microsoft.com/office/powerpoint/2010/main" val="1741996021"/>
              </p:ext>
            </p:extLst>
          </p:nvPr>
        </p:nvGraphicFramePr>
        <p:xfrm>
          <a:off x="395536" y="260648"/>
          <a:ext cx="714380" cy="714380"/>
        </p:xfrm>
        <a:graphic>
          <a:graphicData uri="http://schemas.openxmlformats.org/presentationml/2006/ole">
            <mc:AlternateContent xmlns:mc="http://schemas.openxmlformats.org/markup-compatibility/2006">
              <mc:Choice xmlns:v="urn:schemas-microsoft-com:vml" Requires="v">
                <p:oleObj spid="_x0000_s11285" r:id="rId4" imgW="1192680" imgH="1200960" progId="">
                  <p:embed/>
                </p:oleObj>
              </mc:Choice>
              <mc:Fallback>
                <p:oleObj r:id="rId4" imgW="1192680" imgH="1200960" progId="">
                  <p:embed/>
                  <p:pic>
                    <p:nvPicPr>
                      <p:cNvPr id="0"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260648"/>
                        <a:ext cx="714380" cy="7143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3000">
              <a:schemeClr val="accent1">
                <a:lumMod val="50000"/>
                <a:alpha val="67000"/>
              </a:schemeClr>
            </a:gs>
            <a:gs pos="100000">
              <a:srgbClr val="D1C39F"/>
            </a:gs>
          </a:gsLst>
          <a:lin ang="5400000" scaled="0"/>
        </a:gradFill>
        <a:effectLst/>
      </p:bgPr>
    </p:bg>
    <p:spTree>
      <p:nvGrpSpPr>
        <p:cNvPr id="1" name=""/>
        <p:cNvGrpSpPr/>
        <p:nvPr/>
      </p:nvGrpSpPr>
      <p:grpSpPr>
        <a:xfrm>
          <a:off x="0" y="0"/>
          <a:ext cx="0" cy="0"/>
          <a:chOff x="0" y="0"/>
          <a:chExt cx="0" cy="0"/>
        </a:xfrm>
      </p:grpSpPr>
      <p:sp>
        <p:nvSpPr>
          <p:cNvPr id="73" name="Zaoblený obdélník 72"/>
          <p:cNvSpPr/>
          <p:nvPr/>
        </p:nvSpPr>
        <p:spPr>
          <a:xfrm>
            <a:off x="71406" y="4143380"/>
            <a:ext cx="8911805" cy="2535312"/>
          </a:xfrm>
          <a:prstGeom prst="roundRect">
            <a:avLst/>
          </a:prstGeom>
          <a:solidFill>
            <a:schemeClr val="accent1">
              <a:alpha val="1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ovéPole 3"/>
          <p:cNvSpPr txBox="1"/>
          <p:nvPr/>
        </p:nvSpPr>
        <p:spPr>
          <a:xfrm>
            <a:off x="3643306" y="357166"/>
            <a:ext cx="1777435" cy="646331"/>
          </a:xfrm>
          <a:prstGeom prst="rect">
            <a:avLst/>
          </a:prstGeom>
          <a:noFill/>
          <a:ln w="28575">
            <a:solidFill>
              <a:srgbClr val="FF0000"/>
            </a:solidFill>
          </a:ln>
        </p:spPr>
        <p:txBody>
          <a:bodyPr wrap="square" rtlCol="0">
            <a:spAutoFit/>
          </a:bodyPr>
          <a:lstStyle/>
          <a:p>
            <a:pPr algn="ctr"/>
            <a:r>
              <a:rPr lang="en-US" b="1" smtClean="0">
                <a:solidFill>
                  <a:schemeClr val="tx2">
                    <a:lumMod val="50000"/>
                  </a:schemeClr>
                </a:solidFill>
              </a:rPr>
              <a:t>General Assembly</a:t>
            </a:r>
            <a:endParaRPr lang="en-US" b="1">
              <a:solidFill>
                <a:schemeClr val="tx2">
                  <a:lumMod val="50000"/>
                </a:schemeClr>
              </a:solidFill>
            </a:endParaRPr>
          </a:p>
        </p:txBody>
      </p:sp>
      <p:sp>
        <p:nvSpPr>
          <p:cNvPr id="5" name="TextovéPole 4"/>
          <p:cNvSpPr txBox="1"/>
          <p:nvPr/>
        </p:nvSpPr>
        <p:spPr>
          <a:xfrm>
            <a:off x="3714744" y="1285860"/>
            <a:ext cx="1661723" cy="646331"/>
          </a:xfrm>
          <a:prstGeom prst="rect">
            <a:avLst/>
          </a:prstGeom>
          <a:noFill/>
          <a:ln w="28575">
            <a:solidFill>
              <a:srgbClr val="00B050"/>
            </a:solidFill>
          </a:ln>
        </p:spPr>
        <p:txBody>
          <a:bodyPr wrap="square" rtlCol="0">
            <a:spAutoFit/>
          </a:bodyPr>
          <a:lstStyle/>
          <a:p>
            <a:pPr algn="ctr"/>
            <a:r>
              <a:rPr lang="en-US" b="1" smtClean="0">
                <a:solidFill>
                  <a:schemeClr val="tx2">
                    <a:lumMod val="50000"/>
                  </a:schemeClr>
                </a:solidFill>
              </a:rPr>
              <a:t>COS Committee</a:t>
            </a:r>
            <a:endParaRPr lang="en-US" b="1">
              <a:solidFill>
                <a:schemeClr val="tx2">
                  <a:lumMod val="50000"/>
                </a:schemeClr>
              </a:solidFill>
            </a:endParaRPr>
          </a:p>
        </p:txBody>
      </p:sp>
      <p:sp>
        <p:nvSpPr>
          <p:cNvPr id="6" name="TextovéPole 5"/>
          <p:cNvSpPr txBox="1"/>
          <p:nvPr/>
        </p:nvSpPr>
        <p:spPr>
          <a:xfrm>
            <a:off x="3737987" y="2184998"/>
            <a:ext cx="1661723" cy="1046440"/>
          </a:xfrm>
          <a:prstGeom prst="rect">
            <a:avLst/>
          </a:prstGeom>
          <a:noFill/>
          <a:ln w="28575">
            <a:solidFill>
              <a:srgbClr val="00B0F0"/>
            </a:solidFill>
          </a:ln>
        </p:spPr>
        <p:txBody>
          <a:bodyPr wrap="square" rtlCol="0">
            <a:spAutoFit/>
          </a:bodyPr>
          <a:lstStyle/>
          <a:p>
            <a:pPr algn="ctr"/>
            <a:r>
              <a:rPr lang="en-US" b="1" smtClean="0">
                <a:solidFill>
                  <a:schemeClr val="tx2">
                    <a:lumMod val="50000"/>
                  </a:schemeClr>
                </a:solidFill>
              </a:rPr>
              <a:t>COS Board</a:t>
            </a:r>
          </a:p>
          <a:p>
            <a:pPr algn="ctr"/>
            <a:r>
              <a:rPr lang="en-US" sz="1100" smtClean="0">
                <a:solidFill>
                  <a:schemeClr val="tx2">
                    <a:lumMod val="50000"/>
                  </a:schemeClr>
                </a:solidFill>
              </a:rPr>
              <a:t>President</a:t>
            </a:r>
          </a:p>
          <a:p>
            <a:pPr algn="ctr"/>
            <a:r>
              <a:rPr lang="en-US" sz="1100" smtClean="0">
                <a:solidFill>
                  <a:schemeClr val="tx2">
                    <a:lumMod val="50000"/>
                  </a:schemeClr>
                </a:solidFill>
              </a:rPr>
              <a:t>Vice-Presidents (2)</a:t>
            </a:r>
          </a:p>
          <a:p>
            <a:pPr algn="ctr"/>
            <a:r>
              <a:rPr lang="en-US" sz="1100" smtClean="0">
                <a:solidFill>
                  <a:schemeClr val="tx2">
                    <a:lumMod val="50000"/>
                  </a:schemeClr>
                </a:solidFill>
              </a:rPr>
              <a:t>General Secretary</a:t>
            </a:r>
          </a:p>
          <a:p>
            <a:pPr algn="ctr"/>
            <a:r>
              <a:rPr lang="en-US" sz="1100" smtClean="0">
                <a:solidFill>
                  <a:schemeClr val="tx2">
                    <a:lumMod val="50000"/>
                  </a:schemeClr>
                </a:solidFill>
              </a:rPr>
              <a:t>9 Members</a:t>
            </a:r>
            <a:endParaRPr lang="en-US" sz="1100">
              <a:solidFill>
                <a:schemeClr val="tx2">
                  <a:lumMod val="50000"/>
                </a:schemeClr>
              </a:solidFill>
            </a:endParaRPr>
          </a:p>
        </p:txBody>
      </p:sp>
      <p:sp>
        <p:nvSpPr>
          <p:cNvPr id="7" name="TextovéPole 6"/>
          <p:cNvSpPr txBox="1"/>
          <p:nvPr/>
        </p:nvSpPr>
        <p:spPr>
          <a:xfrm>
            <a:off x="251520" y="3002748"/>
            <a:ext cx="997034" cy="938719"/>
          </a:xfrm>
          <a:prstGeom prst="rect">
            <a:avLst/>
          </a:prstGeom>
          <a:noFill/>
          <a:ln w="28575">
            <a:solidFill>
              <a:srgbClr val="FFC000"/>
            </a:solidFill>
          </a:ln>
        </p:spPr>
        <p:txBody>
          <a:bodyPr wrap="square" rtlCol="0">
            <a:spAutoFit/>
          </a:bodyPr>
          <a:lstStyle/>
          <a:p>
            <a:r>
              <a:rPr lang="en-US" sz="1000" b="1" smtClean="0">
                <a:solidFill>
                  <a:schemeClr val="tx2">
                    <a:lumMod val="50000"/>
                  </a:schemeClr>
                </a:solidFill>
              </a:rPr>
              <a:t>Sport for All</a:t>
            </a:r>
          </a:p>
          <a:p>
            <a:r>
              <a:rPr lang="en-US" sz="900" smtClean="0">
                <a:solidFill>
                  <a:schemeClr val="tx2">
                    <a:lumMod val="50000"/>
                  </a:schemeClr>
                </a:solidFill>
              </a:rPr>
              <a:t>Physical Director of Men</a:t>
            </a:r>
          </a:p>
          <a:p>
            <a:r>
              <a:rPr lang="en-US" sz="900" smtClean="0">
                <a:solidFill>
                  <a:schemeClr val="tx2">
                    <a:lumMod val="50000"/>
                  </a:schemeClr>
                </a:solidFill>
              </a:rPr>
              <a:t>Physical Director of Women</a:t>
            </a:r>
            <a:endParaRPr lang="en-US" sz="900">
              <a:solidFill>
                <a:schemeClr val="tx2">
                  <a:lumMod val="50000"/>
                </a:schemeClr>
              </a:solidFill>
            </a:endParaRPr>
          </a:p>
        </p:txBody>
      </p:sp>
      <p:sp>
        <p:nvSpPr>
          <p:cNvPr id="8" name="TextovéPole 7"/>
          <p:cNvSpPr txBox="1"/>
          <p:nvPr/>
        </p:nvSpPr>
        <p:spPr>
          <a:xfrm>
            <a:off x="1248554" y="3002748"/>
            <a:ext cx="997034" cy="969496"/>
          </a:xfrm>
          <a:prstGeom prst="rect">
            <a:avLst/>
          </a:prstGeom>
          <a:noFill/>
          <a:ln w="28575">
            <a:solidFill>
              <a:srgbClr val="FFC000"/>
            </a:solidFill>
          </a:ln>
        </p:spPr>
        <p:txBody>
          <a:bodyPr wrap="square" rtlCol="0">
            <a:spAutoFit/>
          </a:bodyPr>
          <a:lstStyle/>
          <a:p>
            <a:r>
              <a:rPr lang="en-US" sz="1100" b="1" smtClean="0">
                <a:solidFill>
                  <a:schemeClr val="tx2">
                    <a:lumMod val="50000"/>
                  </a:schemeClr>
                </a:solidFill>
              </a:rPr>
              <a:t>Competitive and Top Sport</a:t>
            </a:r>
          </a:p>
          <a:p>
            <a:r>
              <a:rPr lang="en-US" sz="1200" smtClean="0">
                <a:solidFill>
                  <a:schemeClr val="tx2">
                    <a:lumMod val="50000"/>
                  </a:schemeClr>
                </a:solidFill>
              </a:rPr>
              <a:t>Director of Sport</a:t>
            </a:r>
            <a:endParaRPr lang="en-US" sz="1100">
              <a:solidFill>
                <a:schemeClr val="tx2">
                  <a:lumMod val="50000"/>
                </a:schemeClr>
              </a:solidFill>
            </a:endParaRPr>
          </a:p>
        </p:txBody>
      </p:sp>
      <p:sp>
        <p:nvSpPr>
          <p:cNvPr id="9" name="TextovéPole 8"/>
          <p:cNvSpPr txBox="1"/>
          <p:nvPr/>
        </p:nvSpPr>
        <p:spPr>
          <a:xfrm>
            <a:off x="2245986" y="3002748"/>
            <a:ext cx="997034" cy="984885"/>
          </a:xfrm>
          <a:prstGeom prst="rect">
            <a:avLst/>
          </a:prstGeom>
          <a:noFill/>
          <a:ln w="28575">
            <a:solidFill>
              <a:srgbClr val="FFC000"/>
            </a:solidFill>
          </a:ln>
        </p:spPr>
        <p:txBody>
          <a:bodyPr wrap="square" rtlCol="0">
            <a:spAutoFit/>
          </a:bodyPr>
          <a:lstStyle/>
          <a:p>
            <a:r>
              <a:rPr lang="en-US" sz="1100" b="1" smtClean="0">
                <a:solidFill>
                  <a:schemeClr val="tx2">
                    <a:lumMod val="50000"/>
                  </a:schemeClr>
                </a:solidFill>
              </a:rPr>
              <a:t>Cultural and Arts section</a:t>
            </a:r>
          </a:p>
          <a:p>
            <a:r>
              <a:rPr lang="en-US" sz="1200" smtClean="0">
                <a:solidFill>
                  <a:schemeClr val="tx2">
                    <a:lumMod val="50000"/>
                  </a:schemeClr>
                </a:solidFill>
              </a:rPr>
              <a:t>Culture and Art Director </a:t>
            </a:r>
            <a:endParaRPr lang="en-US" sz="1200">
              <a:solidFill>
                <a:schemeClr val="tx2">
                  <a:lumMod val="50000"/>
                </a:schemeClr>
              </a:solidFill>
            </a:endParaRPr>
          </a:p>
        </p:txBody>
      </p:sp>
      <p:sp>
        <p:nvSpPr>
          <p:cNvPr id="10" name="TextovéPole 9"/>
          <p:cNvSpPr txBox="1"/>
          <p:nvPr/>
        </p:nvSpPr>
        <p:spPr>
          <a:xfrm>
            <a:off x="7143768" y="3071810"/>
            <a:ext cx="1661723" cy="830997"/>
          </a:xfrm>
          <a:prstGeom prst="rect">
            <a:avLst/>
          </a:prstGeom>
          <a:noFill/>
          <a:ln w="28575">
            <a:solidFill>
              <a:srgbClr val="FFFF00"/>
            </a:solidFill>
          </a:ln>
        </p:spPr>
        <p:txBody>
          <a:bodyPr wrap="square" rtlCol="0">
            <a:spAutoFit/>
          </a:bodyPr>
          <a:lstStyle/>
          <a:p>
            <a:r>
              <a:rPr lang="en-US" sz="1200" b="1" smtClean="0">
                <a:solidFill>
                  <a:schemeClr val="tx2">
                    <a:lumMod val="50000"/>
                  </a:schemeClr>
                </a:solidFill>
              </a:rPr>
              <a:t>COS Board </a:t>
            </a:r>
          </a:p>
          <a:p>
            <a:r>
              <a:rPr lang="en-US" sz="1200" b="1" smtClean="0">
                <a:solidFill>
                  <a:schemeClr val="tx2">
                    <a:lumMod val="50000"/>
                  </a:schemeClr>
                </a:solidFill>
              </a:rPr>
              <a:t>advisory bodies</a:t>
            </a:r>
          </a:p>
          <a:p>
            <a:r>
              <a:rPr lang="en-US" sz="1200" smtClean="0">
                <a:solidFill>
                  <a:schemeClr val="tx2">
                    <a:lumMod val="50000"/>
                  </a:schemeClr>
                </a:solidFill>
              </a:rPr>
              <a:t>Members of COS Board</a:t>
            </a:r>
            <a:endParaRPr lang="en-US" sz="1200">
              <a:solidFill>
                <a:schemeClr val="tx2">
                  <a:lumMod val="50000"/>
                </a:schemeClr>
              </a:solidFill>
            </a:endParaRPr>
          </a:p>
        </p:txBody>
      </p:sp>
      <p:sp>
        <p:nvSpPr>
          <p:cNvPr id="11" name="TextovéPole 10"/>
          <p:cNvSpPr txBox="1"/>
          <p:nvPr/>
        </p:nvSpPr>
        <p:spPr>
          <a:xfrm>
            <a:off x="251321" y="2771915"/>
            <a:ext cx="2991500" cy="230832"/>
          </a:xfrm>
          <a:prstGeom prst="rect">
            <a:avLst/>
          </a:prstGeom>
          <a:noFill/>
          <a:ln w="28575">
            <a:solidFill>
              <a:srgbClr val="FFC000"/>
            </a:solidFill>
          </a:ln>
        </p:spPr>
        <p:txBody>
          <a:bodyPr wrap="square" rtlCol="0">
            <a:spAutoFit/>
          </a:bodyPr>
          <a:lstStyle/>
          <a:p>
            <a:pPr algn="ctr"/>
            <a:r>
              <a:rPr lang="en-US" sz="900" b="1" smtClean="0">
                <a:solidFill>
                  <a:schemeClr val="tx2">
                    <a:lumMod val="50000"/>
                  </a:schemeClr>
                </a:solidFill>
              </a:rPr>
              <a:t>Program sections</a:t>
            </a:r>
            <a:endParaRPr lang="en-US" sz="900" b="1">
              <a:solidFill>
                <a:schemeClr val="tx2">
                  <a:lumMod val="50000"/>
                </a:schemeClr>
              </a:solidFill>
            </a:endParaRPr>
          </a:p>
        </p:txBody>
      </p:sp>
      <p:cxnSp>
        <p:nvCxnSpPr>
          <p:cNvPr id="22" name="Přímá spojnice se šipkou 21"/>
          <p:cNvCxnSpPr/>
          <p:nvPr/>
        </p:nvCxnSpPr>
        <p:spPr>
          <a:xfrm rot="10800000" flipV="1">
            <a:off x="1785919" y="2420888"/>
            <a:ext cx="1972615" cy="293731"/>
          </a:xfrm>
          <a:prstGeom prst="straightConnector1">
            <a:avLst/>
          </a:prstGeom>
          <a:ln>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4" name="Přímá spojnice se šipkou 23"/>
          <p:cNvCxnSpPr>
            <a:stCxn id="6" idx="3"/>
          </p:cNvCxnSpPr>
          <p:nvPr/>
        </p:nvCxnSpPr>
        <p:spPr>
          <a:xfrm>
            <a:off x="5399710" y="2708218"/>
            <a:ext cx="1744058" cy="577906"/>
          </a:xfrm>
          <a:prstGeom prst="straightConnector1">
            <a:avLst/>
          </a:prstGeom>
          <a:ln>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8" name="TextovéPole 27"/>
          <p:cNvSpPr txBox="1"/>
          <p:nvPr/>
        </p:nvSpPr>
        <p:spPr>
          <a:xfrm>
            <a:off x="142844" y="4500570"/>
            <a:ext cx="1068472" cy="969496"/>
          </a:xfrm>
          <a:prstGeom prst="rect">
            <a:avLst/>
          </a:prstGeom>
          <a:noFill/>
          <a:ln w="28575">
            <a:solidFill>
              <a:srgbClr val="FFC000"/>
            </a:solidFill>
          </a:ln>
        </p:spPr>
        <p:txBody>
          <a:bodyPr wrap="square" rtlCol="0">
            <a:spAutoFit/>
          </a:bodyPr>
          <a:lstStyle/>
          <a:p>
            <a:r>
              <a:rPr lang="en-US" sz="1200" b="1" smtClean="0">
                <a:solidFill>
                  <a:schemeClr val="tx2">
                    <a:lumMod val="50000"/>
                  </a:schemeClr>
                </a:solidFill>
              </a:rPr>
              <a:t>Department of Sport for All</a:t>
            </a:r>
          </a:p>
          <a:p>
            <a:r>
              <a:rPr lang="en-US" sz="1050" smtClean="0">
                <a:solidFill>
                  <a:schemeClr val="tx2">
                    <a:lumMod val="50000"/>
                  </a:schemeClr>
                </a:solidFill>
              </a:rPr>
              <a:t>Head of Dpt.</a:t>
            </a:r>
          </a:p>
          <a:p>
            <a:r>
              <a:rPr lang="en-US" sz="1050" smtClean="0">
                <a:solidFill>
                  <a:schemeClr val="tx2">
                    <a:lumMod val="50000"/>
                  </a:schemeClr>
                </a:solidFill>
              </a:rPr>
              <a:t>Expert Staff</a:t>
            </a:r>
            <a:endParaRPr lang="en-US" sz="1050">
              <a:solidFill>
                <a:schemeClr val="tx2">
                  <a:lumMod val="50000"/>
                </a:schemeClr>
              </a:solidFill>
            </a:endParaRPr>
          </a:p>
        </p:txBody>
      </p:sp>
      <p:sp>
        <p:nvSpPr>
          <p:cNvPr id="29" name="TextovéPole 28"/>
          <p:cNvSpPr txBox="1"/>
          <p:nvPr/>
        </p:nvSpPr>
        <p:spPr>
          <a:xfrm>
            <a:off x="1248554" y="4492778"/>
            <a:ext cx="997034" cy="1492716"/>
          </a:xfrm>
          <a:prstGeom prst="rect">
            <a:avLst/>
          </a:prstGeom>
          <a:noFill/>
          <a:ln w="28575">
            <a:solidFill>
              <a:srgbClr val="FFC000"/>
            </a:solidFill>
          </a:ln>
        </p:spPr>
        <p:txBody>
          <a:bodyPr wrap="square" rtlCol="0">
            <a:spAutoFit/>
          </a:bodyPr>
          <a:lstStyle/>
          <a:p>
            <a:r>
              <a:rPr lang="en-US" sz="1100" b="1" smtClean="0">
                <a:solidFill>
                  <a:schemeClr val="tx2">
                    <a:lumMod val="50000"/>
                  </a:schemeClr>
                </a:solidFill>
              </a:rPr>
              <a:t>Department of Competitive and Top Sport</a:t>
            </a:r>
          </a:p>
          <a:p>
            <a:r>
              <a:rPr lang="en-US" sz="1200" smtClean="0">
                <a:solidFill>
                  <a:schemeClr val="tx2">
                    <a:lumMod val="50000"/>
                  </a:schemeClr>
                </a:solidFill>
              </a:rPr>
              <a:t>Head of Dpt.</a:t>
            </a:r>
          </a:p>
          <a:p>
            <a:r>
              <a:rPr lang="en-US" sz="1200" smtClean="0">
                <a:solidFill>
                  <a:schemeClr val="tx2">
                    <a:lumMod val="50000"/>
                  </a:schemeClr>
                </a:solidFill>
              </a:rPr>
              <a:t>Expert Staff</a:t>
            </a:r>
            <a:endParaRPr lang="en-US" sz="1200">
              <a:solidFill>
                <a:schemeClr val="tx2">
                  <a:lumMod val="50000"/>
                </a:schemeClr>
              </a:solidFill>
            </a:endParaRPr>
          </a:p>
        </p:txBody>
      </p:sp>
      <p:sp>
        <p:nvSpPr>
          <p:cNvPr id="30" name="TextovéPole 29"/>
          <p:cNvSpPr txBox="1"/>
          <p:nvPr/>
        </p:nvSpPr>
        <p:spPr>
          <a:xfrm>
            <a:off x="2285984" y="4500570"/>
            <a:ext cx="1071570" cy="969496"/>
          </a:xfrm>
          <a:prstGeom prst="rect">
            <a:avLst/>
          </a:prstGeom>
          <a:noFill/>
          <a:ln w="28575">
            <a:solidFill>
              <a:srgbClr val="FFC000"/>
            </a:solidFill>
          </a:ln>
        </p:spPr>
        <p:txBody>
          <a:bodyPr wrap="square" rtlCol="0">
            <a:spAutoFit/>
          </a:bodyPr>
          <a:lstStyle/>
          <a:p>
            <a:r>
              <a:rPr lang="en-US" sz="1200" b="1" smtClean="0">
                <a:solidFill>
                  <a:schemeClr val="tx2">
                    <a:lumMod val="50000"/>
                  </a:schemeClr>
                </a:solidFill>
              </a:rPr>
              <a:t>Department of Culture and Art</a:t>
            </a:r>
          </a:p>
          <a:p>
            <a:r>
              <a:rPr lang="en-US" sz="1050" smtClean="0">
                <a:solidFill>
                  <a:schemeClr val="tx2">
                    <a:lumMod val="50000"/>
                  </a:schemeClr>
                </a:solidFill>
              </a:rPr>
              <a:t>Head of Dpt.</a:t>
            </a:r>
          </a:p>
          <a:p>
            <a:r>
              <a:rPr lang="en-US" sz="1050" smtClean="0">
                <a:solidFill>
                  <a:schemeClr val="tx2">
                    <a:lumMod val="50000"/>
                  </a:schemeClr>
                </a:solidFill>
              </a:rPr>
              <a:t>Expert Staff</a:t>
            </a:r>
            <a:endParaRPr lang="en-US" sz="1050">
              <a:solidFill>
                <a:schemeClr val="tx2">
                  <a:lumMod val="50000"/>
                </a:schemeClr>
              </a:solidFill>
            </a:endParaRPr>
          </a:p>
        </p:txBody>
      </p:sp>
      <p:sp>
        <p:nvSpPr>
          <p:cNvPr id="34" name="TextovéPole 33"/>
          <p:cNvSpPr txBox="1"/>
          <p:nvPr/>
        </p:nvSpPr>
        <p:spPr>
          <a:xfrm>
            <a:off x="4077850" y="4481837"/>
            <a:ext cx="1065654" cy="938719"/>
          </a:xfrm>
          <a:prstGeom prst="rect">
            <a:avLst/>
          </a:prstGeom>
          <a:noFill/>
          <a:ln w="28575">
            <a:solidFill>
              <a:schemeClr val="tx1"/>
            </a:solidFill>
          </a:ln>
        </p:spPr>
        <p:txBody>
          <a:bodyPr wrap="square" rtlCol="0">
            <a:spAutoFit/>
          </a:bodyPr>
          <a:lstStyle/>
          <a:p>
            <a:r>
              <a:rPr lang="en-US" sz="1100" b="1" smtClean="0">
                <a:solidFill>
                  <a:schemeClr val="tx2">
                    <a:lumMod val="50000"/>
                  </a:schemeClr>
                </a:solidFill>
              </a:rPr>
              <a:t>Sokol Central School</a:t>
            </a:r>
          </a:p>
          <a:p>
            <a:r>
              <a:rPr lang="en-US" sz="1100" smtClean="0">
                <a:solidFill>
                  <a:schemeClr val="tx2">
                    <a:lumMod val="50000"/>
                  </a:schemeClr>
                </a:solidFill>
              </a:rPr>
              <a:t>Head of School</a:t>
            </a:r>
          </a:p>
          <a:p>
            <a:r>
              <a:rPr lang="en-US" sz="1100" smtClean="0">
                <a:solidFill>
                  <a:schemeClr val="tx2">
                    <a:lumMod val="50000"/>
                  </a:schemeClr>
                </a:solidFill>
              </a:rPr>
              <a:t>Expert Staff</a:t>
            </a:r>
            <a:endParaRPr lang="en-US" sz="1100">
              <a:solidFill>
                <a:schemeClr val="tx2">
                  <a:lumMod val="50000"/>
                </a:schemeClr>
              </a:solidFill>
            </a:endParaRPr>
          </a:p>
        </p:txBody>
      </p:sp>
      <p:sp>
        <p:nvSpPr>
          <p:cNvPr id="35" name="TextovéPole 34"/>
          <p:cNvSpPr txBox="1"/>
          <p:nvPr/>
        </p:nvSpPr>
        <p:spPr>
          <a:xfrm>
            <a:off x="5709490" y="4491562"/>
            <a:ext cx="997034" cy="830997"/>
          </a:xfrm>
          <a:prstGeom prst="rect">
            <a:avLst/>
          </a:prstGeom>
          <a:noFill/>
          <a:ln w="28575">
            <a:solidFill>
              <a:srgbClr val="7030A0"/>
            </a:solidFill>
          </a:ln>
        </p:spPr>
        <p:txBody>
          <a:bodyPr wrap="square" rtlCol="0">
            <a:spAutoFit/>
          </a:bodyPr>
          <a:lstStyle/>
          <a:p>
            <a:r>
              <a:rPr lang="en-US" sz="1200" b="1" smtClean="0">
                <a:solidFill>
                  <a:schemeClr val="tx2">
                    <a:lumMod val="50000"/>
                  </a:schemeClr>
                </a:solidFill>
              </a:rPr>
              <a:t>Operating Units</a:t>
            </a:r>
          </a:p>
          <a:p>
            <a:r>
              <a:rPr lang="en-US" sz="1200" smtClean="0">
                <a:solidFill>
                  <a:schemeClr val="tx2">
                    <a:lumMod val="50000"/>
                  </a:schemeClr>
                </a:solidFill>
              </a:rPr>
              <a:t>Heads of Units</a:t>
            </a:r>
            <a:endParaRPr lang="en-US" sz="1200">
              <a:solidFill>
                <a:schemeClr val="tx2">
                  <a:lumMod val="50000"/>
                </a:schemeClr>
              </a:solidFill>
            </a:endParaRPr>
          </a:p>
        </p:txBody>
      </p:sp>
      <p:sp>
        <p:nvSpPr>
          <p:cNvPr id="36" name="TextovéPole 35"/>
          <p:cNvSpPr txBox="1"/>
          <p:nvPr/>
        </p:nvSpPr>
        <p:spPr>
          <a:xfrm>
            <a:off x="7304744" y="4452667"/>
            <a:ext cx="1124908" cy="1015663"/>
          </a:xfrm>
          <a:prstGeom prst="rect">
            <a:avLst/>
          </a:prstGeom>
          <a:noFill/>
          <a:ln w="28575">
            <a:solidFill>
              <a:srgbClr val="FF66FF"/>
            </a:solidFill>
          </a:ln>
        </p:spPr>
        <p:txBody>
          <a:bodyPr wrap="square" rtlCol="0">
            <a:spAutoFit/>
          </a:bodyPr>
          <a:lstStyle/>
          <a:p>
            <a:r>
              <a:rPr lang="en-US" sz="1200" b="1" smtClean="0">
                <a:solidFill>
                  <a:schemeClr val="tx2">
                    <a:lumMod val="50000"/>
                  </a:schemeClr>
                </a:solidFill>
              </a:rPr>
              <a:t>Tyršův dům business management</a:t>
            </a:r>
          </a:p>
          <a:p>
            <a:r>
              <a:rPr lang="en-US" sz="1200" smtClean="0">
                <a:solidFill>
                  <a:schemeClr val="tx2">
                    <a:lumMod val="50000"/>
                  </a:schemeClr>
                </a:solidFill>
              </a:rPr>
              <a:t>Head of office</a:t>
            </a:r>
            <a:endParaRPr lang="en-US" sz="1200">
              <a:solidFill>
                <a:schemeClr val="tx2">
                  <a:lumMod val="50000"/>
                </a:schemeClr>
              </a:solidFill>
            </a:endParaRPr>
          </a:p>
        </p:txBody>
      </p:sp>
      <p:cxnSp>
        <p:nvCxnSpPr>
          <p:cNvPr id="38" name="Přímá spojnice se šipkou 37"/>
          <p:cNvCxnSpPr>
            <a:stCxn id="7" idx="2"/>
            <a:endCxn id="28" idx="0"/>
          </p:cNvCxnSpPr>
          <p:nvPr/>
        </p:nvCxnSpPr>
        <p:spPr>
          <a:xfrm rot="5400000">
            <a:off x="434008" y="4184540"/>
            <a:ext cx="559103" cy="72957"/>
          </a:xfrm>
          <a:prstGeom prst="straightConnector1">
            <a:avLst/>
          </a:prstGeom>
          <a:ln>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0" name="Přímá spojnice se šipkou 39"/>
          <p:cNvCxnSpPr>
            <a:stCxn id="8" idx="2"/>
            <a:endCxn id="29" idx="0"/>
          </p:cNvCxnSpPr>
          <p:nvPr/>
        </p:nvCxnSpPr>
        <p:spPr>
          <a:xfrm rot="5400000">
            <a:off x="1486804" y="4232511"/>
            <a:ext cx="520534" cy="1588"/>
          </a:xfrm>
          <a:prstGeom prst="straightConnector1">
            <a:avLst/>
          </a:prstGeom>
          <a:ln>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2" name="Přímá spojnice se šipkou 41"/>
          <p:cNvCxnSpPr>
            <a:stCxn id="9" idx="2"/>
            <a:endCxn id="30" idx="0"/>
          </p:cNvCxnSpPr>
          <p:nvPr/>
        </p:nvCxnSpPr>
        <p:spPr>
          <a:xfrm rot="16200000" flipH="1">
            <a:off x="2526668" y="4205468"/>
            <a:ext cx="512937" cy="77266"/>
          </a:xfrm>
          <a:prstGeom prst="straightConnector1">
            <a:avLst/>
          </a:prstGeom>
          <a:ln>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4" name="Přímá spojnice se šipkou 43"/>
          <p:cNvCxnSpPr>
            <a:stCxn id="6" idx="2"/>
            <a:endCxn id="34" idx="0"/>
          </p:cNvCxnSpPr>
          <p:nvPr/>
        </p:nvCxnSpPr>
        <p:spPr>
          <a:xfrm rot="16200000" flipH="1">
            <a:off x="3964564" y="3835723"/>
            <a:ext cx="1250399" cy="41828"/>
          </a:xfrm>
          <a:prstGeom prst="straightConnector1">
            <a:avLst/>
          </a:prstGeom>
          <a:ln>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6" name="Přímá spojnice se šipkou 45"/>
          <p:cNvCxnSpPr>
            <a:endCxn id="35" idx="0"/>
          </p:cNvCxnSpPr>
          <p:nvPr/>
        </p:nvCxnSpPr>
        <p:spPr>
          <a:xfrm>
            <a:off x="5303159" y="3231439"/>
            <a:ext cx="904849" cy="1260123"/>
          </a:xfrm>
          <a:prstGeom prst="straightConnector1">
            <a:avLst/>
          </a:prstGeom>
          <a:ln>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8" name="Přímá spojnice se šipkou 47"/>
          <p:cNvCxnSpPr>
            <a:endCxn id="36" idx="0"/>
          </p:cNvCxnSpPr>
          <p:nvPr/>
        </p:nvCxnSpPr>
        <p:spPr>
          <a:xfrm>
            <a:off x="5399711" y="2837017"/>
            <a:ext cx="2467487" cy="1615650"/>
          </a:xfrm>
          <a:prstGeom prst="straightConnector1">
            <a:avLst/>
          </a:prstGeom>
          <a:ln>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2" name="Přímá spojnice se šipkou 61"/>
          <p:cNvCxnSpPr>
            <a:stCxn id="4" idx="2"/>
            <a:endCxn id="5" idx="0"/>
          </p:cNvCxnSpPr>
          <p:nvPr/>
        </p:nvCxnSpPr>
        <p:spPr>
          <a:xfrm rot="16200000" flipH="1">
            <a:off x="4397634" y="1137887"/>
            <a:ext cx="282363" cy="13582"/>
          </a:xfrm>
          <a:prstGeom prst="straightConnector1">
            <a:avLst/>
          </a:prstGeom>
          <a:ln>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4" name="Přímá spojnice se šipkou 63"/>
          <p:cNvCxnSpPr>
            <a:stCxn id="5" idx="2"/>
            <a:endCxn id="6" idx="0"/>
          </p:cNvCxnSpPr>
          <p:nvPr/>
        </p:nvCxnSpPr>
        <p:spPr>
          <a:xfrm rot="16200000" flipH="1">
            <a:off x="4430824" y="2046972"/>
            <a:ext cx="252807" cy="23243"/>
          </a:xfrm>
          <a:prstGeom prst="straightConnector1">
            <a:avLst/>
          </a:prstGeom>
          <a:ln>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7" name="TextovéPole 26"/>
          <p:cNvSpPr txBox="1"/>
          <p:nvPr/>
        </p:nvSpPr>
        <p:spPr>
          <a:xfrm>
            <a:off x="142844" y="357166"/>
            <a:ext cx="2214578" cy="646331"/>
          </a:xfrm>
          <a:prstGeom prst="rect">
            <a:avLst/>
          </a:prstGeom>
          <a:solidFill>
            <a:schemeClr val="accent1">
              <a:lumMod val="75000"/>
            </a:schemeClr>
          </a:solidFill>
          <a:ln>
            <a:solidFill>
              <a:schemeClr val="tx2">
                <a:lumMod val="75000"/>
              </a:schemeClr>
            </a:solidFill>
          </a:ln>
          <a:effectLst/>
          <a:scene3d>
            <a:camera prst="orthographicFront">
              <a:rot lat="0" lon="0" rev="0"/>
            </a:camera>
            <a:lightRig rig="chilly" dir="t">
              <a:rot lat="0" lon="0" rev="18480000"/>
            </a:lightRig>
          </a:scene3d>
          <a:sp3d prstMaterial="clear">
            <a:bevelT h="63500"/>
          </a:sp3d>
        </p:spPr>
        <p:txBody>
          <a:bodyPr wrap="square" rtlCol="0">
            <a:spAutoFit/>
          </a:bodyPr>
          <a:lstStyle/>
          <a:p>
            <a:pPr algn="ctr"/>
            <a:r>
              <a:rPr lang="en-US" b="1" dirty="0" smtClean="0">
                <a:solidFill>
                  <a:schemeClr val="tx2">
                    <a:lumMod val="50000"/>
                  </a:schemeClr>
                </a:solidFill>
                <a:latin typeface="+mj-lt"/>
              </a:rPr>
              <a:t>Organizational</a:t>
            </a:r>
            <a:r>
              <a:rPr lang="en-US" b="1" dirty="0" smtClean="0">
                <a:solidFill>
                  <a:schemeClr val="tx2">
                    <a:lumMod val="50000"/>
                  </a:schemeClr>
                </a:solidFill>
                <a:effectLst>
                  <a:outerShdw blurRad="38100" dist="38100" dir="2700000" algn="tl">
                    <a:srgbClr val="000000">
                      <a:alpha val="43137"/>
                    </a:srgbClr>
                  </a:outerShdw>
                </a:effectLst>
                <a:latin typeface="+mj-lt"/>
              </a:rPr>
              <a:t> </a:t>
            </a:r>
            <a:r>
              <a:rPr lang="en-US" b="1" dirty="0" smtClean="0">
                <a:solidFill>
                  <a:schemeClr val="tx2">
                    <a:lumMod val="50000"/>
                  </a:schemeClr>
                </a:solidFill>
                <a:latin typeface="+mj-lt"/>
              </a:rPr>
              <a:t>structure of COS</a:t>
            </a:r>
            <a:endParaRPr lang="en-US" b="1" dirty="0">
              <a:solidFill>
                <a:schemeClr val="tx2">
                  <a:lumMod val="50000"/>
                </a:schemeClr>
              </a:solidFill>
              <a:latin typeface="+mj-lt"/>
            </a:endParaRPr>
          </a:p>
        </p:txBody>
      </p:sp>
      <p:cxnSp>
        <p:nvCxnSpPr>
          <p:cNvPr id="43" name="Přímá spojovací šipka 42"/>
          <p:cNvCxnSpPr/>
          <p:nvPr/>
        </p:nvCxnSpPr>
        <p:spPr>
          <a:xfrm>
            <a:off x="1857356" y="4000504"/>
            <a:ext cx="2214578" cy="571504"/>
          </a:xfrm>
          <a:prstGeom prst="straightConnector1">
            <a:avLst/>
          </a:prstGeom>
          <a:ln>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5" name="Přímá spojovací šipka 54"/>
          <p:cNvCxnSpPr/>
          <p:nvPr/>
        </p:nvCxnSpPr>
        <p:spPr>
          <a:xfrm>
            <a:off x="928664" y="3929066"/>
            <a:ext cx="3143269" cy="785817"/>
          </a:xfrm>
          <a:prstGeom prst="straightConnector1">
            <a:avLst/>
          </a:prstGeom>
          <a:ln>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1" name="Přímá spojovací šipka 60"/>
          <p:cNvCxnSpPr/>
          <p:nvPr/>
        </p:nvCxnSpPr>
        <p:spPr>
          <a:xfrm>
            <a:off x="2928926" y="4000504"/>
            <a:ext cx="1143008" cy="500066"/>
          </a:xfrm>
          <a:prstGeom prst="straightConnector1">
            <a:avLst/>
          </a:prstGeom>
          <a:ln>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32" name="Obdélník 31"/>
          <p:cNvSpPr/>
          <p:nvPr/>
        </p:nvSpPr>
        <p:spPr>
          <a:xfrm>
            <a:off x="6715140" y="500042"/>
            <a:ext cx="2087431" cy="307777"/>
          </a:xfrm>
          <a:prstGeom prst="rect">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lvl="0"/>
            <a:r>
              <a:rPr lang="en-US" sz="1400" smtClean="0">
                <a:solidFill>
                  <a:srgbClr val="1F497D">
                    <a:lumMod val="50000"/>
                  </a:srgbClr>
                </a:solidFill>
              </a:rPr>
              <a:t>Voluntary officials level</a:t>
            </a:r>
            <a:endParaRPr lang="en-US" sz="1400">
              <a:solidFill>
                <a:srgbClr val="1F497D">
                  <a:lumMod val="50000"/>
                </a:srgbClr>
              </a:solidFill>
            </a:endParaRPr>
          </a:p>
        </p:txBody>
      </p:sp>
      <p:sp>
        <p:nvSpPr>
          <p:cNvPr id="33" name="TextovéPole 32"/>
          <p:cNvSpPr txBox="1"/>
          <p:nvPr/>
        </p:nvSpPr>
        <p:spPr>
          <a:xfrm>
            <a:off x="7000892" y="5929330"/>
            <a:ext cx="1643074" cy="369332"/>
          </a:xfrm>
          <a:prstGeom prst="rect">
            <a:avLst/>
          </a:prstGeom>
          <a:solidFill>
            <a:schemeClr val="accent1">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1400" smtClean="0">
                <a:solidFill>
                  <a:schemeClr val="tx2">
                    <a:lumMod val="50000"/>
                  </a:schemeClr>
                </a:solidFill>
              </a:rPr>
              <a:t>Professional</a:t>
            </a:r>
            <a:r>
              <a:rPr lang="en-US" smtClean="0">
                <a:solidFill>
                  <a:schemeClr val="tx2">
                    <a:lumMod val="50000"/>
                  </a:schemeClr>
                </a:solidFill>
              </a:rPr>
              <a:t> </a:t>
            </a:r>
            <a:r>
              <a:rPr lang="en-US" sz="1400" smtClean="0">
                <a:solidFill>
                  <a:schemeClr val="tx2">
                    <a:lumMod val="50000"/>
                  </a:schemeClr>
                </a:solidFill>
              </a:rPr>
              <a:t>level</a:t>
            </a:r>
            <a:endParaRPr lang="en-US" sz="1400">
              <a:solidFill>
                <a:schemeClr val="tx2">
                  <a:lumMod val="50000"/>
                </a:schemeClr>
              </a:solidFill>
            </a:endParaRPr>
          </a:p>
        </p:txBody>
      </p:sp>
    </p:spTree>
    <p:extLst>
      <p:ext uri="{BB962C8B-B14F-4D97-AF65-F5344CB8AC3E}">
        <p14:creationId xmlns:p14="http://schemas.microsoft.com/office/powerpoint/2010/main" val="28531390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alpha val="77000"/>
              </a:schemeClr>
            </a:gs>
            <a:gs pos="100000">
              <a:srgbClr val="D1C39F"/>
            </a:gs>
          </a:gsLst>
          <a:lin ang="5400000" scaled="0"/>
        </a:gradFill>
        <a:effectLst/>
      </p:bgPr>
    </p:bg>
    <p:spTree>
      <p:nvGrpSpPr>
        <p:cNvPr id="1" name=""/>
        <p:cNvGrpSpPr/>
        <p:nvPr/>
      </p:nvGrpSpPr>
      <p:grpSpPr>
        <a:xfrm>
          <a:off x="0" y="0"/>
          <a:ext cx="0" cy="0"/>
          <a:chOff x="0" y="0"/>
          <a:chExt cx="0" cy="0"/>
        </a:xfrm>
      </p:grpSpPr>
      <p:sp>
        <p:nvSpPr>
          <p:cNvPr id="4" name="Nadpis 3"/>
          <p:cNvSpPr>
            <a:spLocks noGrp="1"/>
          </p:cNvSpPr>
          <p:nvPr>
            <p:ph type="title"/>
          </p:nvPr>
        </p:nvSpPr>
        <p:spPr>
          <a:xfrm>
            <a:off x="357158" y="214290"/>
            <a:ext cx="8535322" cy="928694"/>
          </a:xfrm>
          <a:solidFill>
            <a:schemeClr val="tx2">
              <a:lumMod val="75000"/>
            </a:schemeClr>
          </a:solidFill>
          <a:ln w="19050">
            <a:noFill/>
          </a:ln>
          <a:effectLst/>
          <a:scene3d>
            <a:camera prst="orthographicFront">
              <a:rot lat="0" lon="0" rev="0"/>
            </a:camera>
            <a:lightRig rig="chilly" dir="t">
              <a:rot lat="0" lon="0" rev="18480000"/>
            </a:lightRig>
          </a:scene3d>
          <a:sp3d prstMaterial="clear">
            <a:bevelT h="63500"/>
          </a:sp3d>
        </p:spPr>
        <p:txBody>
          <a:bodyPr>
            <a:normAutofit fontScale="90000"/>
          </a:bodyPr>
          <a:lstStyle/>
          <a:p>
            <a:pPr algn="l"/>
            <a:r>
              <a:rPr lang="en-US" sz="2800" dirty="0" smtClean="0">
                <a:effectLst>
                  <a:outerShdw blurRad="38100" dist="38100" dir="2700000" algn="tl">
                    <a:srgbClr val="000000">
                      <a:alpha val="43137"/>
                    </a:srgbClr>
                  </a:outerShdw>
                </a:effectLst>
              </a:rPr>
              <a:t>           </a:t>
            </a:r>
            <a:r>
              <a:rPr lang="en-US" sz="2200" b="1" dirty="0" smtClean="0">
                <a:solidFill>
                  <a:schemeClr val="bg1"/>
                </a:solidFill>
                <a:effectLst>
                  <a:outerShdw blurRad="38100" dist="38100" dir="2700000" algn="tl">
                    <a:srgbClr val="000000">
                      <a:alpha val="43137"/>
                    </a:srgbClr>
                  </a:outerShdw>
                </a:effectLst>
              </a:rPr>
              <a:t>Czech </a:t>
            </a:r>
            <a:r>
              <a:rPr lang="en-US" sz="2200" b="1" dirty="0" err="1" smtClean="0">
                <a:solidFill>
                  <a:schemeClr val="bg1"/>
                </a:solidFill>
                <a:effectLst>
                  <a:outerShdw blurRad="38100" dist="38100" dir="2700000" algn="tl">
                    <a:srgbClr val="000000">
                      <a:alpha val="43137"/>
                    </a:srgbClr>
                  </a:outerShdw>
                </a:effectLst>
              </a:rPr>
              <a:t>Sokol</a:t>
            </a:r>
            <a:r>
              <a:rPr lang="en-US" sz="2200" b="1" dirty="0" smtClean="0">
                <a:solidFill>
                  <a:schemeClr val="bg1"/>
                </a:solidFill>
                <a:effectLst>
                  <a:outerShdw blurRad="38100" dist="38100" dir="2700000" algn="tl">
                    <a:srgbClr val="000000">
                      <a:alpha val="43137"/>
                    </a:srgbClr>
                  </a:outerShdw>
                </a:effectLst>
              </a:rPr>
              <a:t> Organization</a:t>
            </a:r>
            <a:br>
              <a:rPr lang="en-US" sz="2200" b="1" dirty="0" smtClean="0">
                <a:solidFill>
                  <a:schemeClr val="bg1"/>
                </a:solidFill>
                <a:effectLst>
                  <a:outerShdw blurRad="38100" dist="38100" dir="2700000" algn="tl">
                    <a:srgbClr val="000000">
                      <a:alpha val="43137"/>
                    </a:srgbClr>
                  </a:outerShdw>
                </a:effectLst>
              </a:rPr>
            </a:br>
            <a:r>
              <a:rPr lang="en-US" sz="2800" dirty="0" smtClean="0">
                <a:solidFill>
                  <a:schemeClr val="bg1"/>
                </a:solidFill>
              </a:rPr>
              <a:t>           </a:t>
            </a:r>
            <a:r>
              <a:rPr lang="en-US" sz="1200" b="1" dirty="0" smtClean="0">
                <a:solidFill>
                  <a:schemeClr val="bg1"/>
                </a:solidFill>
                <a:effectLst>
                  <a:outerShdw blurRad="38100" dist="38100" dir="2700000" algn="tl">
                    <a:srgbClr val="000000">
                      <a:alpha val="43137"/>
                    </a:srgbClr>
                  </a:outerShdw>
                </a:effectLst>
              </a:rPr>
              <a:t>Developing the competences of instructors delivering physical activity programs for elderly people.</a:t>
            </a:r>
            <a:endParaRPr lang="en-US" sz="1200" b="1" dirty="0">
              <a:solidFill>
                <a:schemeClr val="bg1"/>
              </a:solidFill>
              <a:effectLst>
                <a:outerShdw blurRad="38100" dist="38100" dir="2700000" algn="tl">
                  <a:srgbClr val="000000">
                    <a:alpha val="43137"/>
                  </a:srgbClr>
                </a:outerShdw>
              </a:effectLst>
            </a:endParaRPr>
          </a:p>
        </p:txBody>
      </p:sp>
      <p:sp>
        <p:nvSpPr>
          <p:cNvPr id="10" name="Zástupný symbol pro obsah 9"/>
          <p:cNvSpPr>
            <a:spLocks noGrp="1"/>
          </p:cNvSpPr>
          <p:nvPr>
            <p:ph idx="1"/>
          </p:nvPr>
        </p:nvSpPr>
        <p:spPr>
          <a:xfrm>
            <a:off x="457200" y="1928802"/>
            <a:ext cx="8329642" cy="4429156"/>
          </a:xfrm>
        </p:spPr>
        <p:txBody>
          <a:bodyPr wrap="square">
            <a:noAutofit/>
          </a:bodyPr>
          <a:lstStyle/>
          <a:p>
            <a:pPr marL="0" indent="20638">
              <a:buNone/>
            </a:pPr>
            <a:r>
              <a:rPr lang="en-US" sz="1600" b="1" dirty="0" smtClean="0">
                <a:solidFill>
                  <a:schemeClr val="tx2">
                    <a:lumMod val="50000"/>
                  </a:schemeClr>
                </a:solidFill>
                <a:latin typeface="+mj-lt"/>
              </a:rPr>
              <a:t>Directorate of Women and Directorate of Men </a:t>
            </a:r>
          </a:p>
          <a:p>
            <a:pPr marL="87313" indent="174625">
              <a:buFont typeface="Wingdings" pitchFamily="2" charset="2"/>
              <a:buChar char="§"/>
            </a:pPr>
            <a:r>
              <a:rPr lang="en-US" sz="1600" dirty="0" smtClean="0">
                <a:solidFill>
                  <a:schemeClr val="tx2">
                    <a:lumMod val="50000"/>
                  </a:schemeClr>
                </a:solidFill>
              </a:rPr>
              <a:t>The highest authority within COS Sport for All.</a:t>
            </a:r>
          </a:p>
          <a:p>
            <a:pPr marL="87313" indent="174625">
              <a:buFont typeface="Wingdings" pitchFamily="2" charset="2"/>
              <a:buChar char="§"/>
            </a:pPr>
            <a:r>
              <a:rPr lang="en-US" sz="1600" dirty="0" smtClean="0">
                <a:solidFill>
                  <a:schemeClr val="tx2">
                    <a:lumMod val="50000"/>
                  </a:schemeClr>
                </a:solidFill>
              </a:rPr>
              <a:t>Elective officials (Ph. Director of Women, Ph. Director of Men + 6 Vice-Directors).</a:t>
            </a:r>
          </a:p>
          <a:p>
            <a:pPr marL="87313" indent="174625">
              <a:buNone/>
            </a:pPr>
            <a:endParaRPr lang="en-US" sz="800" dirty="0" smtClean="0">
              <a:solidFill>
                <a:schemeClr val="tx2">
                  <a:lumMod val="50000"/>
                </a:schemeClr>
              </a:solidFill>
            </a:endParaRPr>
          </a:p>
          <a:p>
            <a:pPr marL="0" indent="0">
              <a:buNone/>
            </a:pPr>
            <a:r>
              <a:rPr lang="en-US" sz="1600" b="1" dirty="0" smtClean="0">
                <a:solidFill>
                  <a:schemeClr val="tx2">
                    <a:lumMod val="50000"/>
                  </a:schemeClr>
                </a:solidFill>
                <a:latin typeface="+mj-lt"/>
              </a:rPr>
              <a:t>Board of Ph. Directors</a:t>
            </a:r>
          </a:p>
          <a:p>
            <a:pPr marL="87313" indent="174625">
              <a:buFont typeface="Wingdings" pitchFamily="2" charset="2"/>
              <a:buChar char="§"/>
              <a:tabLst>
                <a:tab pos="261938" algn="l"/>
              </a:tabLst>
            </a:pPr>
            <a:r>
              <a:rPr lang="en-US" sz="1600" dirty="0" smtClean="0">
                <a:solidFill>
                  <a:schemeClr val="tx2">
                    <a:lumMod val="50000"/>
                  </a:schemeClr>
                </a:solidFill>
              </a:rPr>
              <a:t>Members of Directorates of Women and Men + </a:t>
            </a:r>
          </a:p>
          <a:p>
            <a:pPr marL="87313" indent="174625">
              <a:buNone/>
              <a:tabLst>
                <a:tab pos="261938" algn="l"/>
              </a:tabLst>
            </a:pPr>
            <a:r>
              <a:rPr lang="en-US" sz="1600" dirty="0" smtClean="0">
                <a:solidFill>
                  <a:schemeClr val="tx2">
                    <a:lumMod val="50000"/>
                  </a:schemeClr>
                </a:solidFill>
              </a:rPr>
              <a:t>Heads of Expert Committees (appointed) + Heads of  Central BOI’s (appointed)</a:t>
            </a:r>
          </a:p>
          <a:p>
            <a:pPr marL="261938" indent="-174625">
              <a:buNone/>
            </a:pPr>
            <a:endParaRPr lang="en-US" sz="800" dirty="0" smtClean="0">
              <a:solidFill>
                <a:schemeClr val="tx2">
                  <a:lumMod val="50000"/>
                </a:schemeClr>
              </a:solidFill>
            </a:endParaRPr>
          </a:p>
          <a:p>
            <a:pPr marL="261938" indent="276225">
              <a:buFont typeface="Wingdings" pitchFamily="2" charset="2"/>
              <a:buChar char="Ø"/>
            </a:pPr>
            <a:r>
              <a:rPr lang="en-US" sz="1600" b="1" dirty="0" smtClean="0">
                <a:solidFill>
                  <a:schemeClr val="tx2">
                    <a:lumMod val="50000"/>
                  </a:schemeClr>
                </a:solidFill>
                <a:latin typeface="+mj-lt"/>
              </a:rPr>
              <a:t>Expert Committees</a:t>
            </a:r>
          </a:p>
          <a:p>
            <a:pPr marL="536575" indent="174625">
              <a:buFont typeface="Wingdings" pitchFamily="2" charset="2"/>
              <a:buChar char="§"/>
            </a:pPr>
            <a:r>
              <a:rPr lang="en-US" sz="1600" dirty="0" smtClean="0">
                <a:solidFill>
                  <a:schemeClr val="tx2">
                    <a:lumMod val="50000"/>
                  </a:schemeClr>
                </a:solidFill>
              </a:rPr>
              <a:t>Advisory bodies of Directorate of Women and Men.</a:t>
            </a:r>
          </a:p>
          <a:p>
            <a:pPr marL="536575" indent="174625">
              <a:buFont typeface="Wingdings" pitchFamily="2" charset="2"/>
              <a:buChar char="§"/>
            </a:pPr>
            <a:r>
              <a:rPr lang="en-US" sz="1600" dirty="0" smtClean="0">
                <a:solidFill>
                  <a:schemeClr val="tx2">
                    <a:lumMod val="50000"/>
                  </a:schemeClr>
                </a:solidFill>
              </a:rPr>
              <a:t>Voluntary officials (appointed).</a:t>
            </a:r>
          </a:p>
          <a:p>
            <a:pPr marL="87313" indent="174625">
              <a:buFont typeface="Wingdings" pitchFamily="2" charset="2"/>
              <a:buChar char="Ø"/>
            </a:pPr>
            <a:endParaRPr lang="en-US" sz="800" dirty="0" smtClean="0">
              <a:solidFill>
                <a:schemeClr val="tx2">
                  <a:lumMod val="50000"/>
                </a:schemeClr>
              </a:solidFill>
            </a:endParaRPr>
          </a:p>
          <a:p>
            <a:pPr marL="261938" indent="274638">
              <a:buFont typeface="Wingdings" pitchFamily="2" charset="2"/>
              <a:buChar char="Ø"/>
            </a:pPr>
            <a:r>
              <a:rPr lang="en-US" sz="1600" b="1" dirty="0" smtClean="0">
                <a:solidFill>
                  <a:schemeClr val="tx2">
                    <a:lumMod val="50000"/>
                  </a:schemeClr>
                </a:solidFill>
                <a:latin typeface="+mj-lt"/>
              </a:rPr>
              <a:t>Central Board of Instructors of Women and Central BOI of Men</a:t>
            </a:r>
          </a:p>
          <a:p>
            <a:pPr marL="536575" indent="174625">
              <a:buFont typeface="Wingdings" pitchFamily="2" charset="2"/>
              <a:buChar char="§"/>
            </a:pPr>
            <a:r>
              <a:rPr lang="en-US" sz="1600" dirty="0" smtClean="0">
                <a:solidFill>
                  <a:schemeClr val="tx2">
                    <a:lumMod val="50000"/>
                  </a:schemeClr>
                </a:solidFill>
              </a:rPr>
              <a:t>Voluntary officials (appointed).</a:t>
            </a:r>
          </a:p>
          <a:p>
            <a:pPr marL="0" indent="20638">
              <a:buNone/>
            </a:pPr>
            <a:endParaRPr lang="en-US" sz="800" dirty="0" smtClean="0">
              <a:solidFill>
                <a:schemeClr val="tx2">
                  <a:lumMod val="50000"/>
                </a:schemeClr>
              </a:solidFill>
            </a:endParaRPr>
          </a:p>
          <a:p>
            <a:pPr marL="0" indent="20638">
              <a:buNone/>
            </a:pPr>
            <a:r>
              <a:rPr lang="en-US" sz="1600" b="1" dirty="0" smtClean="0">
                <a:solidFill>
                  <a:schemeClr val="tx2">
                    <a:lumMod val="50000"/>
                  </a:schemeClr>
                </a:solidFill>
                <a:latin typeface="+mj-lt"/>
              </a:rPr>
              <a:t>Department of Sport for All</a:t>
            </a:r>
          </a:p>
          <a:p>
            <a:pPr marL="87313" indent="174625">
              <a:buFont typeface="Wingdings" pitchFamily="2" charset="2"/>
              <a:buChar char="§"/>
            </a:pPr>
            <a:r>
              <a:rPr lang="en-US" sz="1600" dirty="0" smtClean="0">
                <a:solidFill>
                  <a:schemeClr val="tx2">
                    <a:lumMod val="50000"/>
                  </a:schemeClr>
                </a:solidFill>
              </a:rPr>
              <a:t>Professional staff.</a:t>
            </a:r>
          </a:p>
          <a:p>
            <a:pPr marL="87313" indent="174625">
              <a:buNone/>
            </a:pPr>
            <a:endParaRPr lang="en-US" sz="1000" dirty="0" smtClean="0">
              <a:solidFill>
                <a:schemeClr val="tx2">
                  <a:lumMod val="50000"/>
                </a:schemeClr>
              </a:solidFill>
            </a:endParaRPr>
          </a:p>
          <a:p>
            <a:pPr marL="87313" indent="174625">
              <a:buNone/>
            </a:pPr>
            <a:endParaRPr lang="en-US" sz="1600" dirty="0" smtClean="0">
              <a:solidFill>
                <a:schemeClr val="tx2">
                  <a:lumMod val="50000"/>
                </a:schemeClr>
              </a:solidFill>
            </a:endParaRPr>
          </a:p>
          <a:p>
            <a:pPr marL="87313" indent="174625">
              <a:buFont typeface="Wingdings" pitchFamily="2" charset="2"/>
              <a:buChar char="§"/>
            </a:pPr>
            <a:endParaRPr lang="en-US" sz="1600" dirty="0" smtClean="0">
              <a:solidFill>
                <a:schemeClr val="tx2">
                  <a:lumMod val="50000"/>
                </a:schemeClr>
              </a:solidFill>
            </a:endParaRPr>
          </a:p>
          <a:p>
            <a:pPr marL="0" indent="20638">
              <a:buNone/>
            </a:pPr>
            <a:endParaRPr lang="en-US" sz="1600" dirty="0" smtClean="0">
              <a:solidFill>
                <a:schemeClr val="tx2">
                  <a:lumMod val="50000"/>
                </a:schemeClr>
              </a:solidFill>
            </a:endParaRPr>
          </a:p>
        </p:txBody>
      </p:sp>
      <p:sp>
        <p:nvSpPr>
          <p:cNvPr id="5" name="Zástupný symbol pro zápatí 4"/>
          <p:cNvSpPr>
            <a:spLocks noGrp="1"/>
          </p:cNvSpPr>
          <p:nvPr>
            <p:ph type="ftr" sz="quarter" idx="11"/>
          </p:nvPr>
        </p:nvSpPr>
        <p:spPr>
          <a:xfrm>
            <a:off x="2571736" y="6356350"/>
            <a:ext cx="4000528" cy="365125"/>
          </a:xfrm>
        </p:spPr>
        <p:txBody>
          <a:bodyPr/>
          <a:lstStyle/>
          <a:p>
            <a:r>
              <a:rPr lang="en-US" dirty="0" smtClean="0"/>
              <a:t>MOVING Age Conference 30th April - 2nd May, Gent</a:t>
            </a:r>
            <a:endParaRPr lang="en-US" dirty="0"/>
          </a:p>
        </p:txBody>
      </p:sp>
      <p:sp>
        <p:nvSpPr>
          <p:cNvPr id="1126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265" name="Object 1"/>
          <p:cNvGraphicFramePr>
            <a:graphicFrameLocks noChangeAspect="1"/>
          </p:cNvGraphicFramePr>
          <p:nvPr/>
        </p:nvGraphicFramePr>
        <p:xfrm>
          <a:off x="428596" y="285728"/>
          <a:ext cx="714380" cy="714380"/>
        </p:xfrm>
        <a:graphic>
          <a:graphicData uri="http://schemas.openxmlformats.org/presentationml/2006/ole">
            <mc:AlternateContent xmlns:mc="http://schemas.openxmlformats.org/markup-compatibility/2006">
              <mc:Choice xmlns:v="urn:schemas-microsoft-com:vml" Requires="v">
                <p:oleObj spid="_x0000_s29717" r:id="rId4" imgW="1192680" imgH="1200960" progId="">
                  <p:embed/>
                </p:oleObj>
              </mc:Choice>
              <mc:Fallback>
                <p:oleObj r:id="rId4" imgW="1192680" imgH="1200960" progId="">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596" y="285728"/>
                        <a:ext cx="714380" cy="7143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ovéPole 6"/>
          <p:cNvSpPr txBox="1"/>
          <p:nvPr/>
        </p:nvSpPr>
        <p:spPr>
          <a:xfrm>
            <a:off x="357158" y="1268760"/>
            <a:ext cx="2558658" cy="369332"/>
          </a:xfrm>
          <a:prstGeom prst="rect">
            <a:avLst/>
          </a:prstGeom>
          <a:solidFill>
            <a:schemeClr val="tx2">
              <a:lumMod val="75000"/>
            </a:schemeClr>
          </a:solid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pPr indent="20638" algn="ctr"/>
            <a:r>
              <a:rPr lang="en-US" b="1" dirty="0" smtClean="0">
                <a:solidFill>
                  <a:schemeClr val="tx2">
                    <a:lumMod val="50000"/>
                  </a:schemeClr>
                </a:solidFill>
                <a:latin typeface="+mj-lt"/>
              </a:rPr>
              <a:t>COS Sport  for All</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alpha val="77000"/>
              </a:schemeClr>
            </a:gs>
            <a:gs pos="100000">
              <a:srgbClr val="D1C39F"/>
            </a:gs>
          </a:gsLst>
          <a:lin ang="5400000" scaled="0"/>
        </a:gradFill>
        <a:effectLst/>
      </p:bgPr>
    </p:bg>
    <p:spTree>
      <p:nvGrpSpPr>
        <p:cNvPr id="1" name=""/>
        <p:cNvGrpSpPr/>
        <p:nvPr/>
      </p:nvGrpSpPr>
      <p:grpSpPr>
        <a:xfrm>
          <a:off x="0" y="0"/>
          <a:ext cx="0" cy="0"/>
          <a:chOff x="0" y="0"/>
          <a:chExt cx="0" cy="0"/>
        </a:xfrm>
      </p:grpSpPr>
      <p:sp>
        <p:nvSpPr>
          <p:cNvPr id="4" name="Nadpis 3"/>
          <p:cNvSpPr>
            <a:spLocks noGrp="1"/>
          </p:cNvSpPr>
          <p:nvPr>
            <p:ph type="title"/>
          </p:nvPr>
        </p:nvSpPr>
        <p:spPr>
          <a:xfrm>
            <a:off x="204048" y="260648"/>
            <a:ext cx="8735904" cy="917596"/>
          </a:xfrm>
          <a:solidFill>
            <a:schemeClr val="tx2">
              <a:lumMod val="75000"/>
            </a:schemeClr>
          </a:solidFill>
          <a:ln w="19050">
            <a:noFill/>
          </a:ln>
          <a:effectLst/>
          <a:scene3d>
            <a:camera prst="orthographicFront">
              <a:rot lat="0" lon="0" rev="0"/>
            </a:camera>
            <a:lightRig rig="chilly" dir="t">
              <a:rot lat="0" lon="0" rev="18480000"/>
            </a:lightRig>
          </a:scene3d>
          <a:sp3d prstMaterial="clear">
            <a:bevelT h="63500"/>
          </a:sp3d>
        </p:spPr>
        <p:txBody>
          <a:bodyPr>
            <a:normAutofit fontScale="90000"/>
          </a:bodyPr>
          <a:lstStyle/>
          <a:p>
            <a:pPr algn="l"/>
            <a:r>
              <a:rPr lang="en-US" sz="2800" dirty="0" smtClean="0">
                <a:effectLst>
                  <a:outerShdw blurRad="38100" dist="38100" dir="2700000" algn="tl">
                    <a:srgbClr val="000000">
                      <a:alpha val="43137"/>
                    </a:srgbClr>
                  </a:outerShdw>
                </a:effectLst>
              </a:rPr>
              <a:t>           </a:t>
            </a:r>
            <a:r>
              <a:rPr lang="en-US" sz="2200" b="1" dirty="0" smtClean="0">
                <a:solidFill>
                  <a:schemeClr val="bg1"/>
                </a:solidFill>
                <a:effectLst>
                  <a:outerShdw blurRad="38100" dist="38100" dir="2700000" algn="tl">
                    <a:srgbClr val="000000">
                      <a:alpha val="43137"/>
                    </a:srgbClr>
                  </a:outerShdw>
                </a:effectLst>
              </a:rPr>
              <a:t>Czech </a:t>
            </a:r>
            <a:r>
              <a:rPr lang="en-US" sz="2200" b="1" dirty="0" err="1" smtClean="0">
                <a:solidFill>
                  <a:schemeClr val="bg1"/>
                </a:solidFill>
                <a:effectLst>
                  <a:outerShdw blurRad="38100" dist="38100" dir="2700000" algn="tl">
                    <a:srgbClr val="000000">
                      <a:alpha val="43137"/>
                    </a:srgbClr>
                  </a:outerShdw>
                </a:effectLst>
              </a:rPr>
              <a:t>Sokol</a:t>
            </a:r>
            <a:r>
              <a:rPr lang="en-US" sz="2200" b="1" dirty="0" smtClean="0">
                <a:solidFill>
                  <a:schemeClr val="bg1"/>
                </a:solidFill>
                <a:effectLst>
                  <a:outerShdw blurRad="38100" dist="38100" dir="2700000" algn="tl">
                    <a:srgbClr val="000000">
                      <a:alpha val="43137"/>
                    </a:srgbClr>
                  </a:outerShdw>
                </a:effectLst>
              </a:rPr>
              <a:t> Organization</a:t>
            </a:r>
            <a:br>
              <a:rPr lang="en-US" sz="2200" b="1" dirty="0" smtClean="0">
                <a:solidFill>
                  <a:schemeClr val="bg1"/>
                </a:solidFill>
                <a:effectLst>
                  <a:outerShdw blurRad="38100" dist="38100" dir="2700000" algn="tl">
                    <a:srgbClr val="000000">
                      <a:alpha val="43137"/>
                    </a:srgbClr>
                  </a:outerShdw>
                </a:effectLst>
              </a:rPr>
            </a:br>
            <a:r>
              <a:rPr lang="en-US" sz="2800" dirty="0" smtClean="0">
                <a:solidFill>
                  <a:schemeClr val="bg1"/>
                </a:solidFill>
              </a:rPr>
              <a:t>           </a:t>
            </a:r>
            <a:r>
              <a:rPr lang="en-US" sz="1200" b="1" dirty="0" smtClean="0">
                <a:solidFill>
                  <a:schemeClr val="bg1"/>
                </a:solidFill>
                <a:effectLst>
                  <a:outerShdw blurRad="38100" dist="38100" dir="2700000" algn="tl">
                    <a:srgbClr val="000000">
                      <a:alpha val="43137"/>
                    </a:srgbClr>
                  </a:outerShdw>
                </a:effectLst>
              </a:rPr>
              <a:t>Developing the competences of instructors delivering physical activity programs for elderly people.</a:t>
            </a:r>
            <a:endParaRPr lang="en-US" sz="1200" b="1" dirty="0">
              <a:solidFill>
                <a:schemeClr val="bg1"/>
              </a:solidFill>
              <a:effectLst>
                <a:outerShdw blurRad="38100" dist="38100" dir="2700000" algn="tl">
                  <a:srgbClr val="000000">
                    <a:alpha val="43137"/>
                  </a:srgbClr>
                </a:outerShdw>
              </a:effectLst>
            </a:endParaRPr>
          </a:p>
        </p:txBody>
      </p:sp>
      <p:sp>
        <p:nvSpPr>
          <p:cNvPr id="5" name="Zástupný symbol pro zápatí 4"/>
          <p:cNvSpPr>
            <a:spLocks noGrp="1"/>
          </p:cNvSpPr>
          <p:nvPr>
            <p:ph type="ftr" sz="quarter" idx="11"/>
          </p:nvPr>
        </p:nvSpPr>
        <p:spPr/>
        <p:txBody>
          <a:bodyPr/>
          <a:lstStyle/>
          <a:p>
            <a:r>
              <a:rPr lang="en-US" dirty="0" smtClean="0"/>
              <a:t>MOVING Age Conference 30th April - 2nd May, Gent</a:t>
            </a:r>
            <a:endParaRPr lang="en-US" dirty="0"/>
          </a:p>
        </p:txBody>
      </p:sp>
      <p:sp>
        <p:nvSpPr>
          <p:cNvPr id="10" name="Zástupný symbol pro obsah 9"/>
          <p:cNvSpPr>
            <a:spLocks noGrp="1"/>
          </p:cNvSpPr>
          <p:nvPr>
            <p:ph idx="4294967295"/>
          </p:nvPr>
        </p:nvSpPr>
        <p:spPr>
          <a:xfrm>
            <a:off x="814388" y="1844824"/>
            <a:ext cx="8329612" cy="4429125"/>
          </a:xfrm>
        </p:spPr>
        <p:txBody>
          <a:bodyPr wrap="square">
            <a:noAutofit/>
          </a:bodyPr>
          <a:lstStyle/>
          <a:p>
            <a:pPr marL="87313" indent="174625">
              <a:buFont typeface="Wingdings" pitchFamily="2" charset="2"/>
              <a:buChar char="§"/>
            </a:pPr>
            <a:endParaRPr lang="en-US" sz="1600" dirty="0" smtClean="0">
              <a:solidFill>
                <a:schemeClr val="tx2">
                  <a:lumMod val="50000"/>
                </a:schemeClr>
              </a:solidFill>
            </a:endParaRPr>
          </a:p>
          <a:p>
            <a:pPr marL="87313" indent="174625">
              <a:buNone/>
            </a:pPr>
            <a:endParaRPr lang="en-US" sz="1000" dirty="0" smtClean="0">
              <a:solidFill>
                <a:schemeClr val="tx2">
                  <a:lumMod val="50000"/>
                </a:schemeClr>
              </a:solidFill>
            </a:endParaRPr>
          </a:p>
          <a:p>
            <a:pPr marL="87313" indent="174625">
              <a:buNone/>
            </a:pPr>
            <a:endParaRPr lang="en-US" sz="1600" dirty="0" smtClean="0">
              <a:solidFill>
                <a:schemeClr val="tx2">
                  <a:lumMod val="50000"/>
                </a:schemeClr>
              </a:solidFill>
            </a:endParaRPr>
          </a:p>
          <a:p>
            <a:pPr marL="87313" indent="174625">
              <a:buFont typeface="Wingdings" pitchFamily="2" charset="2"/>
              <a:buChar char="§"/>
            </a:pPr>
            <a:endParaRPr lang="en-US" sz="1600" dirty="0" smtClean="0">
              <a:solidFill>
                <a:schemeClr val="tx2">
                  <a:lumMod val="50000"/>
                </a:schemeClr>
              </a:solidFill>
            </a:endParaRPr>
          </a:p>
          <a:p>
            <a:pPr marL="0" indent="20638">
              <a:buNone/>
            </a:pPr>
            <a:endParaRPr lang="en-US" sz="1600" dirty="0" smtClean="0">
              <a:solidFill>
                <a:schemeClr val="tx2">
                  <a:lumMod val="50000"/>
                </a:schemeClr>
              </a:solidFill>
            </a:endParaRPr>
          </a:p>
        </p:txBody>
      </p:sp>
      <p:sp>
        <p:nvSpPr>
          <p:cNvPr id="1126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265" name="Object 1"/>
          <p:cNvGraphicFramePr>
            <a:graphicFrameLocks noChangeAspect="1"/>
          </p:cNvGraphicFramePr>
          <p:nvPr/>
        </p:nvGraphicFramePr>
        <p:xfrm>
          <a:off x="285720" y="357166"/>
          <a:ext cx="714380" cy="714380"/>
        </p:xfrm>
        <a:graphic>
          <a:graphicData uri="http://schemas.openxmlformats.org/presentationml/2006/ole">
            <mc:AlternateContent xmlns:mc="http://schemas.openxmlformats.org/markup-compatibility/2006">
              <mc:Choice xmlns:v="urn:schemas-microsoft-com:vml" Requires="v">
                <p:oleObj spid="_x0000_s32789" r:id="rId4" imgW="1192680" imgH="1200960" progId="">
                  <p:embed/>
                </p:oleObj>
              </mc:Choice>
              <mc:Fallback>
                <p:oleObj r:id="rId4" imgW="1192680" imgH="1200960" progId="">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720" y="357166"/>
                        <a:ext cx="714380" cy="7143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ovéPole 6"/>
          <p:cNvSpPr txBox="1"/>
          <p:nvPr/>
        </p:nvSpPr>
        <p:spPr>
          <a:xfrm>
            <a:off x="240656" y="1285860"/>
            <a:ext cx="2286016" cy="369332"/>
          </a:xfrm>
          <a:prstGeom prst="rect">
            <a:avLst/>
          </a:prstGeom>
          <a:solidFill>
            <a:schemeClr val="tx2">
              <a:lumMod val="75000"/>
            </a:schemeClr>
          </a:solid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pPr indent="20638"/>
            <a:r>
              <a:rPr lang="en-US" b="1" dirty="0" smtClean="0">
                <a:solidFill>
                  <a:schemeClr val="tx2">
                    <a:lumMod val="50000"/>
                  </a:schemeClr>
                </a:solidFill>
                <a:latin typeface="+mj-lt"/>
              </a:rPr>
              <a:t>COS Sport  for All</a:t>
            </a:r>
          </a:p>
        </p:txBody>
      </p:sp>
      <p:sp>
        <p:nvSpPr>
          <p:cNvPr id="11" name="TextovéPole 10"/>
          <p:cNvSpPr txBox="1"/>
          <p:nvPr/>
        </p:nvSpPr>
        <p:spPr>
          <a:xfrm>
            <a:off x="2357422" y="1857364"/>
            <a:ext cx="2000264" cy="646331"/>
          </a:xfrm>
          <a:prstGeom prst="rect">
            <a:avLst/>
          </a:prstGeom>
          <a:solidFill>
            <a:schemeClr val="accent2">
              <a:lumMod val="20000"/>
              <a:lumOff val="80000"/>
            </a:schemeClr>
          </a:solidFill>
          <a:ln>
            <a:noFill/>
          </a:ln>
          <a:effectLst/>
        </p:spPr>
        <p:txBody>
          <a:bodyPr wrap="square" rtlCol="0">
            <a:spAutoFit/>
          </a:bodyPr>
          <a:lstStyle/>
          <a:p>
            <a:pPr algn="ctr">
              <a:defRPr/>
            </a:pPr>
            <a:r>
              <a:rPr lang="en-US" sz="1200" b="1" dirty="0" smtClean="0">
                <a:solidFill>
                  <a:schemeClr val="tx2">
                    <a:lumMod val="50000"/>
                  </a:schemeClr>
                </a:solidFill>
                <a:cs typeface="Arial" pitchFamily="34" charset="0"/>
              </a:rPr>
              <a:t>Body of </a:t>
            </a:r>
            <a:r>
              <a:rPr lang="en-US" sz="1200" b="1" dirty="0" err="1" smtClean="0">
                <a:solidFill>
                  <a:schemeClr val="tx2">
                    <a:lumMod val="50000"/>
                  </a:schemeClr>
                </a:solidFill>
                <a:cs typeface="Arial" pitchFamily="34" charset="0"/>
              </a:rPr>
              <a:t>Sokol</a:t>
            </a:r>
            <a:r>
              <a:rPr lang="en-US" sz="1200" b="1" dirty="0" smtClean="0">
                <a:solidFill>
                  <a:schemeClr val="tx2">
                    <a:lumMod val="50000"/>
                  </a:schemeClr>
                </a:solidFill>
                <a:cs typeface="Arial" pitchFamily="34" charset="0"/>
              </a:rPr>
              <a:t> Districts</a:t>
            </a:r>
          </a:p>
          <a:p>
            <a:pPr algn="ctr">
              <a:defRPr/>
            </a:pPr>
            <a:r>
              <a:rPr lang="en-US" sz="1200" b="1" dirty="0" smtClean="0">
                <a:solidFill>
                  <a:schemeClr val="tx2">
                    <a:lumMod val="50000"/>
                  </a:schemeClr>
                </a:solidFill>
                <a:cs typeface="Arial" pitchFamily="34" charset="0"/>
              </a:rPr>
              <a:t>Physical Directors of Women</a:t>
            </a:r>
            <a:endParaRPr lang="en-US" sz="1200" b="1" dirty="0">
              <a:solidFill>
                <a:schemeClr val="tx2">
                  <a:lumMod val="50000"/>
                </a:schemeClr>
              </a:solidFill>
              <a:cs typeface="Arial" pitchFamily="34" charset="0"/>
            </a:endParaRPr>
          </a:p>
        </p:txBody>
      </p:sp>
      <p:sp>
        <p:nvSpPr>
          <p:cNvPr id="14" name="TextovéPole 13"/>
          <p:cNvSpPr txBox="1"/>
          <p:nvPr/>
        </p:nvSpPr>
        <p:spPr>
          <a:xfrm>
            <a:off x="4429124" y="1857364"/>
            <a:ext cx="2265980" cy="646331"/>
          </a:xfrm>
          <a:prstGeom prst="rect">
            <a:avLst/>
          </a:prstGeom>
          <a:solidFill>
            <a:schemeClr val="accent2">
              <a:lumMod val="20000"/>
              <a:lumOff val="80000"/>
            </a:schemeClr>
          </a:solidFill>
          <a:ln>
            <a:noFill/>
          </a:ln>
          <a:effectLst/>
        </p:spPr>
        <p:txBody>
          <a:bodyPr wrap="square" rtlCol="0">
            <a:spAutoFit/>
          </a:bodyPr>
          <a:lstStyle/>
          <a:p>
            <a:pPr algn="ctr">
              <a:defRPr/>
            </a:pPr>
            <a:r>
              <a:rPr lang="en-US" sz="1200" b="1" dirty="0" smtClean="0">
                <a:solidFill>
                  <a:schemeClr val="tx2">
                    <a:lumMod val="50000"/>
                  </a:schemeClr>
                </a:solidFill>
                <a:cs typeface="Arial" pitchFamily="34" charset="0"/>
              </a:rPr>
              <a:t>Body of </a:t>
            </a:r>
            <a:r>
              <a:rPr lang="en-US" sz="1200" b="1" dirty="0" err="1" smtClean="0">
                <a:solidFill>
                  <a:schemeClr val="tx2">
                    <a:lumMod val="50000"/>
                  </a:schemeClr>
                </a:solidFill>
                <a:cs typeface="Arial" pitchFamily="34" charset="0"/>
              </a:rPr>
              <a:t>Sokol</a:t>
            </a:r>
            <a:r>
              <a:rPr lang="en-US" sz="1200" b="1" dirty="0" smtClean="0">
                <a:solidFill>
                  <a:schemeClr val="tx2">
                    <a:lumMod val="50000"/>
                  </a:schemeClr>
                </a:solidFill>
                <a:cs typeface="Arial" pitchFamily="34" charset="0"/>
              </a:rPr>
              <a:t> Districts</a:t>
            </a:r>
          </a:p>
          <a:p>
            <a:pPr algn="ctr">
              <a:defRPr/>
            </a:pPr>
            <a:r>
              <a:rPr lang="en-US" sz="1200" b="1" dirty="0" smtClean="0">
                <a:solidFill>
                  <a:schemeClr val="tx2">
                    <a:lumMod val="50000"/>
                  </a:schemeClr>
                </a:solidFill>
                <a:cs typeface="Arial" pitchFamily="34" charset="0"/>
              </a:rPr>
              <a:t>Physical Directors of </a:t>
            </a:r>
          </a:p>
          <a:p>
            <a:pPr algn="ctr">
              <a:defRPr/>
            </a:pPr>
            <a:r>
              <a:rPr lang="en-US" sz="1200" b="1" dirty="0" smtClean="0">
                <a:solidFill>
                  <a:schemeClr val="tx2">
                    <a:lumMod val="50000"/>
                  </a:schemeClr>
                </a:solidFill>
                <a:cs typeface="Arial" pitchFamily="34" charset="0"/>
              </a:rPr>
              <a:t>Men</a:t>
            </a:r>
            <a:endParaRPr lang="en-US" sz="1200" dirty="0">
              <a:solidFill>
                <a:schemeClr val="tx2">
                  <a:lumMod val="50000"/>
                </a:schemeClr>
              </a:solidFill>
            </a:endParaRPr>
          </a:p>
        </p:txBody>
      </p:sp>
      <p:sp>
        <p:nvSpPr>
          <p:cNvPr id="16" name="TextovéPole 15"/>
          <p:cNvSpPr txBox="1"/>
          <p:nvPr/>
        </p:nvSpPr>
        <p:spPr>
          <a:xfrm>
            <a:off x="2428860" y="2786058"/>
            <a:ext cx="2000264" cy="307777"/>
          </a:xfrm>
          <a:prstGeom prst="rect">
            <a:avLst/>
          </a:prstGeom>
          <a:solidFill>
            <a:schemeClr val="accent2">
              <a:lumMod val="60000"/>
              <a:lumOff val="40000"/>
            </a:schemeClr>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1400" b="1" dirty="0" smtClean="0">
                <a:solidFill>
                  <a:schemeClr val="tx2">
                    <a:lumMod val="50000"/>
                  </a:schemeClr>
                </a:solidFill>
              </a:rPr>
              <a:t>Directorate of Women</a:t>
            </a:r>
            <a:endParaRPr lang="en-US" sz="1400" b="1" dirty="0">
              <a:solidFill>
                <a:schemeClr val="tx2">
                  <a:lumMod val="50000"/>
                </a:schemeClr>
              </a:solidFill>
            </a:endParaRPr>
          </a:p>
        </p:txBody>
      </p:sp>
      <p:sp>
        <p:nvSpPr>
          <p:cNvPr id="17" name="TextovéPole 16"/>
          <p:cNvSpPr txBox="1"/>
          <p:nvPr/>
        </p:nvSpPr>
        <p:spPr>
          <a:xfrm>
            <a:off x="4500562" y="2786058"/>
            <a:ext cx="1857388" cy="307777"/>
          </a:xfrm>
          <a:prstGeom prst="rect">
            <a:avLst/>
          </a:prstGeom>
          <a:solidFill>
            <a:schemeClr val="accent2">
              <a:lumMod val="60000"/>
              <a:lumOff val="40000"/>
            </a:schemeClr>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1400" b="1" dirty="0" smtClean="0">
                <a:solidFill>
                  <a:schemeClr val="tx2">
                    <a:lumMod val="50000"/>
                  </a:schemeClr>
                </a:solidFill>
              </a:rPr>
              <a:t>Directorate of Men</a:t>
            </a:r>
            <a:endParaRPr lang="en-US" sz="1400" b="1" dirty="0">
              <a:solidFill>
                <a:schemeClr val="tx2">
                  <a:lumMod val="50000"/>
                </a:schemeClr>
              </a:solidFill>
            </a:endParaRPr>
          </a:p>
        </p:txBody>
      </p:sp>
      <p:sp>
        <p:nvSpPr>
          <p:cNvPr id="18" name="TextovéPole 17"/>
          <p:cNvSpPr txBox="1"/>
          <p:nvPr/>
        </p:nvSpPr>
        <p:spPr>
          <a:xfrm>
            <a:off x="571472" y="3714752"/>
            <a:ext cx="1857387" cy="461665"/>
          </a:xfrm>
          <a:prstGeom prst="rect">
            <a:avLst/>
          </a:prstGeom>
          <a:solidFill>
            <a:schemeClr val="accent2">
              <a:lumMod val="40000"/>
              <a:lumOff val="60000"/>
            </a:schemeClr>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1200" b="1" dirty="0" smtClean="0">
                <a:solidFill>
                  <a:schemeClr val="tx2">
                    <a:lumMod val="50000"/>
                  </a:schemeClr>
                </a:solidFill>
              </a:rPr>
              <a:t>Board of Instructors </a:t>
            </a:r>
          </a:p>
          <a:p>
            <a:pPr algn="ctr"/>
            <a:r>
              <a:rPr lang="en-US" sz="1200" b="1" dirty="0" smtClean="0">
                <a:solidFill>
                  <a:schemeClr val="tx2">
                    <a:lumMod val="50000"/>
                  </a:schemeClr>
                </a:solidFill>
              </a:rPr>
              <a:t>of Women</a:t>
            </a:r>
            <a:endParaRPr lang="en-US" sz="1200" b="1" dirty="0">
              <a:solidFill>
                <a:schemeClr val="tx2">
                  <a:lumMod val="50000"/>
                </a:schemeClr>
              </a:solidFill>
            </a:endParaRPr>
          </a:p>
        </p:txBody>
      </p:sp>
      <p:sp>
        <p:nvSpPr>
          <p:cNvPr id="19" name="TextovéPole 18"/>
          <p:cNvSpPr txBox="1"/>
          <p:nvPr/>
        </p:nvSpPr>
        <p:spPr>
          <a:xfrm>
            <a:off x="6500826" y="3857628"/>
            <a:ext cx="1571636" cy="461665"/>
          </a:xfrm>
          <a:prstGeom prst="rect">
            <a:avLst/>
          </a:prstGeom>
          <a:solidFill>
            <a:schemeClr val="accent2">
              <a:lumMod val="40000"/>
              <a:lumOff val="60000"/>
            </a:schemeClr>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1200" b="1" dirty="0" smtClean="0">
                <a:solidFill>
                  <a:schemeClr val="tx2">
                    <a:lumMod val="50000"/>
                  </a:schemeClr>
                </a:solidFill>
              </a:rPr>
              <a:t>Board of Instructors of Men</a:t>
            </a:r>
            <a:endParaRPr lang="en-US" sz="1200" b="1" dirty="0">
              <a:solidFill>
                <a:schemeClr val="tx2">
                  <a:lumMod val="50000"/>
                </a:schemeClr>
              </a:solidFill>
            </a:endParaRPr>
          </a:p>
        </p:txBody>
      </p:sp>
      <p:sp>
        <p:nvSpPr>
          <p:cNvPr id="20" name="TextovéPole 19"/>
          <p:cNvSpPr txBox="1"/>
          <p:nvPr/>
        </p:nvSpPr>
        <p:spPr>
          <a:xfrm>
            <a:off x="3571868" y="3357562"/>
            <a:ext cx="2071702" cy="307777"/>
          </a:xfrm>
          <a:prstGeom prst="rect">
            <a:avLst/>
          </a:prstGeom>
          <a:solidFill>
            <a:schemeClr val="accent2">
              <a:lumMod val="60000"/>
              <a:lumOff val="40000"/>
            </a:schemeClr>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1400" b="1" dirty="0" smtClean="0">
                <a:solidFill>
                  <a:schemeClr val="accent2">
                    <a:lumMod val="50000"/>
                  </a:schemeClr>
                </a:solidFill>
              </a:rPr>
              <a:t>Board of Ph. Directors </a:t>
            </a:r>
            <a:endParaRPr lang="en-US" sz="1400" b="1" dirty="0">
              <a:solidFill>
                <a:schemeClr val="accent2">
                  <a:lumMod val="50000"/>
                </a:schemeClr>
              </a:solidFill>
            </a:endParaRPr>
          </a:p>
        </p:txBody>
      </p:sp>
      <p:sp>
        <p:nvSpPr>
          <p:cNvPr id="21" name="TextovéPole 20"/>
          <p:cNvSpPr txBox="1"/>
          <p:nvPr/>
        </p:nvSpPr>
        <p:spPr>
          <a:xfrm>
            <a:off x="3643306" y="4000504"/>
            <a:ext cx="1714512" cy="276999"/>
          </a:xfrm>
          <a:prstGeom prst="rect">
            <a:avLst/>
          </a:prstGeom>
          <a:solidFill>
            <a:schemeClr val="accent2">
              <a:lumMod val="40000"/>
              <a:lumOff val="60000"/>
            </a:schemeClr>
          </a:solidFill>
          <a:ln>
            <a:noFill/>
          </a:ln>
          <a:effectLst>
            <a:outerShdw blurRad="50800" dist="38100" dir="8100000" algn="tr"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1200" b="1" dirty="0" smtClean="0">
                <a:solidFill>
                  <a:schemeClr val="tx2">
                    <a:lumMod val="50000"/>
                  </a:schemeClr>
                </a:solidFill>
              </a:rPr>
              <a:t>Expert Committees</a:t>
            </a:r>
            <a:endParaRPr lang="en-US" sz="1200" b="1" dirty="0">
              <a:solidFill>
                <a:schemeClr val="tx2">
                  <a:lumMod val="50000"/>
                </a:schemeClr>
              </a:solidFill>
            </a:endParaRPr>
          </a:p>
        </p:txBody>
      </p:sp>
      <p:sp>
        <p:nvSpPr>
          <p:cNvPr id="23" name="TextovéPole 22"/>
          <p:cNvSpPr txBox="1"/>
          <p:nvPr/>
        </p:nvSpPr>
        <p:spPr>
          <a:xfrm>
            <a:off x="6500827" y="4429132"/>
            <a:ext cx="1571636" cy="1384995"/>
          </a:xfrm>
          <a:prstGeom prst="rect">
            <a:avLst/>
          </a:prstGeom>
          <a:solidFill>
            <a:schemeClr val="accent2">
              <a:lumMod val="40000"/>
              <a:lumOff val="60000"/>
            </a:schemeClr>
          </a:solidFill>
        </p:spPr>
        <p:txBody>
          <a:bodyPr wrap="square" rtlCol="0">
            <a:spAutoFit/>
          </a:bodyPr>
          <a:lstStyle/>
          <a:p>
            <a:pPr algn="ctr"/>
            <a:r>
              <a:rPr lang="en-US" sz="1200" b="1" dirty="0" smtClean="0">
                <a:solidFill>
                  <a:schemeClr val="tx2">
                    <a:lumMod val="50000"/>
                  </a:schemeClr>
                </a:solidFill>
              </a:rPr>
              <a:t>Boys up to 11</a:t>
            </a:r>
            <a:r>
              <a:rPr lang="cs-CZ" sz="1200" b="1" dirty="0" smtClean="0">
                <a:solidFill>
                  <a:schemeClr val="tx2">
                    <a:lumMod val="50000"/>
                  </a:schemeClr>
                </a:solidFill>
              </a:rPr>
              <a:t> </a:t>
            </a:r>
            <a:r>
              <a:rPr lang="en-US" sz="1200" b="1" dirty="0" smtClean="0">
                <a:solidFill>
                  <a:schemeClr val="tx2">
                    <a:lumMod val="50000"/>
                  </a:schemeClr>
                </a:solidFill>
              </a:rPr>
              <a:t>yrs</a:t>
            </a:r>
          </a:p>
          <a:p>
            <a:pPr algn="ctr"/>
            <a:r>
              <a:rPr lang="en-US" sz="1200" b="1" dirty="0" smtClean="0">
                <a:solidFill>
                  <a:schemeClr val="tx2">
                    <a:lumMod val="50000"/>
                  </a:schemeClr>
                </a:solidFill>
              </a:rPr>
              <a:t>Boys up to 15 yrs</a:t>
            </a:r>
          </a:p>
          <a:p>
            <a:pPr algn="ctr"/>
            <a:r>
              <a:rPr lang="en-US" sz="1200" b="1" dirty="0" smtClean="0">
                <a:solidFill>
                  <a:schemeClr val="tx2">
                    <a:lumMod val="50000"/>
                  </a:schemeClr>
                </a:solidFill>
              </a:rPr>
              <a:t>Junior Men</a:t>
            </a:r>
          </a:p>
          <a:p>
            <a:pPr algn="ctr"/>
            <a:r>
              <a:rPr lang="en-US" sz="1200" b="1" dirty="0" smtClean="0">
                <a:solidFill>
                  <a:schemeClr val="tx2">
                    <a:lumMod val="50000"/>
                  </a:schemeClr>
                </a:solidFill>
              </a:rPr>
              <a:t>Men</a:t>
            </a:r>
          </a:p>
          <a:p>
            <a:pPr algn="ctr"/>
            <a:r>
              <a:rPr lang="en-US" sz="1200" b="1" dirty="0" smtClean="0">
                <a:solidFill>
                  <a:schemeClr val="accent2">
                    <a:lumMod val="50000"/>
                  </a:schemeClr>
                </a:solidFill>
              </a:rPr>
              <a:t>Senior Men and Women mixed Board</a:t>
            </a:r>
            <a:endParaRPr lang="en-US" sz="1200" b="1" dirty="0">
              <a:solidFill>
                <a:schemeClr val="accent2">
                  <a:lumMod val="50000"/>
                </a:schemeClr>
              </a:solidFill>
            </a:endParaRPr>
          </a:p>
        </p:txBody>
      </p:sp>
      <p:sp>
        <p:nvSpPr>
          <p:cNvPr id="24" name="TextovéPole 23"/>
          <p:cNvSpPr txBox="1"/>
          <p:nvPr/>
        </p:nvSpPr>
        <p:spPr>
          <a:xfrm>
            <a:off x="571472" y="4286256"/>
            <a:ext cx="1857388" cy="1569660"/>
          </a:xfrm>
          <a:prstGeom prst="rect">
            <a:avLst/>
          </a:prstGeom>
          <a:solidFill>
            <a:schemeClr val="accent2">
              <a:lumMod val="40000"/>
              <a:lumOff val="60000"/>
            </a:schemeClr>
          </a:solidFill>
        </p:spPr>
        <p:txBody>
          <a:bodyPr wrap="square" rtlCol="0">
            <a:spAutoFit/>
          </a:bodyPr>
          <a:lstStyle/>
          <a:p>
            <a:pPr algn="ctr"/>
            <a:r>
              <a:rPr lang="en-US" sz="1200" b="1" dirty="0" smtClean="0">
                <a:solidFill>
                  <a:schemeClr val="tx2">
                    <a:lumMod val="50000"/>
                  </a:schemeClr>
                </a:solidFill>
              </a:rPr>
              <a:t>Parents with Children</a:t>
            </a:r>
          </a:p>
          <a:p>
            <a:pPr algn="ctr"/>
            <a:r>
              <a:rPr lang="en-US" sz="1200" b="1" dirty="0" smtClean="0">
                <a:solidFill>
                  <a:schemeClr val="tx2">
                    <a:lumMod val="50000"/>
                  </a:schemeClr>
                </a:solidFill>
              </a:rPr>
              <a:t>And</a:t>
            </a:r>
          </a:p>
          <a:p>
            <a:pPr algn="ctr"/>
            <a:r>
              <a:rPr lang="en-US" sz="1200" b="1" dirty="0" smtClean="0">
                <a:solidFill>
                  <a:schemeClr val="tx2">
                    <a:lumMod val="50000"/>
                  </a:schemeClr>
                </a:solidFill>
              </a:rPr>
              <a:t>Preschool Children</a:t>
            </a:r>
          </a:p>
          <a:p>
            <a:pPr algn="ctr"/>
            <a:r>
              <a:rPr lang="en-US" sz="1200" b="1" dirty="0" smtClean="0">
                <a:solidFill>
                  <a:schemeClr val="tx2">
                    <a:lumMod val="50000"/>
                  </a:schemeClr>
                </a:solidFill>
              </a:rPr>
              <a:t>Girls up to 11 yrs</a:t>
            </a:r>
          </a:p>
          <a:p>
            <a:pPr algn="ctr"/>
            <a:r>
              <a:rPr lang="en-US" sz="1200" b="1" dirty="0" smtClean="0">
                <a:solidFill>
                  <a:schemeClr val="tx2">
                    <a:lumMod val="50000"/>
                  </a:schemeClr>
                </a:solidFill>
              </a:rPr>
              <a:t>Girls up to 15 yrs</a:t>
            </a:r>
          </a:p>
          <a:p>
            <a:pPr algn="ctr"/>
            <a:r>
              <a:rPr lang="en-US" sz="1200" b="1" dirty="0" smtClean="0">
                <a:solidFill>
                  <a:schemeClr val="tx2">
                    <a:lumMod val="50000"/>
                  </a:schemeClr>
                </a:solidFill>
              </a:rPr>
              <a:t>Junior Women</a:t>
            </a:r>
          </a:p>
          <a:p>
            <a:pPr algn="ctr"/>
            <a:r>
              <a:rPr lang="en-US" sz="1200" b="1" dirty="0" smtClean="0">
                <a:solidFill>
                  <a:schemeClr val="tx2">
                    <a:lumMod val="50000"/>
                  </a:schemeClr>
                </a:solidFill>
              </a:rPr>
              <a:t>Women</a:t>
            </a:r>
          </a:p>
          <a:p>
            <a:pPr algn="ctr"/>
            <a:r>
              <a:rPr lang="en-US" sz="1200" b="1" dirty="0" smtClean="0">
                <a:solidFill>
                  <a:schemeClr val="accent2">
                    <a:lumMod val="50000"/>
                  </a:schemeClr>
                </a:solidFill>
              </a:rPr>
              <a:t>Senior Women</a:t>
            </a:r>
            <a:endParaRPr lang="en-US" sz="1200" b="1" dirty="0">
              <a:solidFill>
                <a:schemeClr val="accent2">
                  <a:lumMod val="50000"/>
                </a:schemeClr>
              </a:solidFill>
            </a:endParaRPr>
          </a:p>
        </p:txBody>
      </p:sp>
      <p:sp>
        <p:nvSpPr>
          <p:cNvPr id="25" name="TextovéPole 24"/>
          <p:cNvSpPr txBox="1"/>
          <p:nvPr/>
        </p:nvSpPr>
        <p:spPr>
          <a:xfrm>
            <a:off x="3643306" y="4357694"/>
            <a:ext cx="1714512" cy="646331"/>
          </a:xfrm>
          <a:prstGeom prst="rect">
            <a:avLst/>
          </a:prstGeom>
          <a:solidFill>
            <a:schemeClr val="accent2">
              <a:lumMod val="40000"/>
              <a:lumOff val="60000"/>
            </a:schemeClr>
          </a:solidFill>
        </p:spPr>
        <p:txBody>
          <a:bodyPr wrap="square" rtlCol="0">
            <a:spAutoFit/>
          </a:bodyPr>
          <a:lstStyle/>
          <a:p>
            <a:pPr algn="ctr"/>
            <a:r>
              <a:rPr lang="en-US" sz="1200" b="1" dirty="0" smtClean="0">
                <a:solidFill>
                  <a:schemeClr val="accent2">
                    <a:lumMod val="50000"/>
                  </a:schemeClr>
                </a:solidFill>
              </a:rPr>
              <a:t>Education</a:t>
            </a:r>
          </a:p>
          <a:p>
            <a:pPr algn="ctr"/>
            <a:r>
              <a:rPr lang="en-US" sz="1200" b="1" dirty="0" smtClean="0">
                <a:solidFill>
                  <a:schemeClr val="tx2">
                    <a:lumMod val="50000"/>
                  </a:schemeClr>
                </a:solidFill>
              </a:rPr>
              <a:t>Technical</a:t>
            </a:r>
          </a:p>
          <a:p>
            <a:pPr algn="ctr"/>
            <a:r>
              <a:rPr lang="en-US" sz="1200" b="1" dirty="0" smtClean="0">
                <a:solidFill>
                  <a:schemeClr val="tx2">
                    <a:lumMod val="50000"/>
                  </a:schemeClr>
                </a:solidFill>
              </a:rPr>
              <a:t>Health</a:t>
            </a:r>
            <a:endParaRPr lang="en-US" sz="1200" b="1" dirty="0">
              <a:solidFill>
                <a:schemeClr val="tx2">
                  <a:lumMod val="50000"/>
                </a:schemeClr>
              </a:solidFill>
            </a:endParaRPr>
          </a:p>
        </p:txBody>
      </p:sp>
      <p:sp>
        <p:nvSpPr>
          <p:cNvPr id="26" name="TextovéPole 25"/>
          <p:cNvSpPr txBox="1"/>
          <p:nvPr/>
        </p:nvSpPr>
        <p:spPr>
          <a:xfrm>
            <a:off x="3643306" y="5072074"/>
            <a:ext cx="1714512" cy="1384995"/>
          </a:xfrm>
          <a:prstGeom prst="rect">
            <a:avLst/>
          </a:prstGeom>
          <a:solidFill>
            <a:schemeClr val="accent2">
              <a:lumMod val="40000"/>
              <a:lumOff val="60000"/>
            </a:schemeClr>
          </a:solidFill>
        </p:spPr>
        <p:txBody>
          <a:bodyPr wrap="square" rtlCol="0">
            <a:spAutoFit/>
          </a:bodyPr>
          <a:lstStyle/>
          <a:p>
            <a:pPr algn="ctr">
              <a:defRPr/>
            </a:pPr>
            <a:r>
              <a:rPr lang="en-US" sz="1200" b="1" dirty="0" smtClean="0">
                <a:solidFill>
                  <a:schemeClr val="tx2">
                    <a:lumMod val="50000"/>
                  </a:schemeClr>
                </a:solidFill>
                <a:cs typeface="Arial" pitchFamily="34" charset="0"/>
              </a:rPr>
              <a:t>Physical activities with Music</a:t>
            </a:r>
          </a:p>
          <a:p>
            <a:pPr algn="ctr">
              <a:defRPr/>
            </a:pPr>
            <a:r>
              <a:rPr lang="en-US" sz="1200" b="1" dirty="0" smtClean="0">
                <a:solidFill>
                  <a:schemeClr val="tx2">
                    <a:lumMod val="50000"/>
                  </a:schemeClr>
                </a:solidFill>
                <a:cs typeface="Arial" pitchFamily="34" charset="0"/>
              </a:rPr>
              <a:t>Gymnastics for All</a:t>
            </a:r>
          </a:p>
          <a:p>
            <a:pPr algn="ctr">
              <a:defRPr/>
            </a:pPr>
            <a:r>
              <a:rPr lang="en-US" sz="1200" b="1" dirty="0" smtClean="0">
                <a:solidFill>
                  <a:schemeClr val="accent2">
                    <a:lumMod val="50000"/>
                  </a:schemeClr>
                </a:solidFill>
                <a:cs typeface="Arial" pitchFamily="34" charset="0"/>
              </a:rPr>
              <a:t>Health enhancing PE </a:t>
            </a:r>
            <a:r>
              <a:rPr lang="en-US" sz="1200" b="1" dirty="0" smtClean="0">
                <a:solidFill>
                  <a:schemeClr val="tx2">
                    <a:lumMod val="50000"/>
                  </a:schemeClr>
                </a:solidFill>
                <a:cs typeface="Arial" pitchFamily="34" charset="0"/>
              </a:rPr>
              <a:t>PA (stay) in Nature </a:t>
            </a:r>
          </a:p>
          <a:p>
            <a:pPr algn="ctr">
              <a:defRPr/>
            </a:pPr>
            <a:r>
              <a:rPr lang="en-US" sz="1200" b="1" dirty="0" smtClean="0">
                <a:solidFill>
                  <a:schemeClr val="tx2">
                    <a:lumMod val="50000"/>
                  </a:schemeClr>
                </a:solidFill>
                <a:cs typeface="Arial" pitchFamily="34" charset="0"/>
              </a:rPr>
              <a:t>Hiking</a:t>
            </a:r>
          </a:p>
          <a:p>
            <a:pPr algn="ctr">
              <a:defRPr/>
            </a:pPr>
            <a:r>
              <a:rPr lang="en-US" sz="1200" b="1" dirty="0" smtClean="0">
                <a:solidFill>
                  <a:schemeClr val="tx2">
                    <a:lumMod val="50000"/>
                  </a:schemeClr>
                </a:solidFill>
                <a:cs typeface="Arial" pitchFamily="34" charset="0"/>
              </a:rPr>
              <a:t>Yoga</a:t>
            </a:r>
            <a:endParaRPr lang="en-US" sz="1200" b="1" dirty="0">
              <a:solidFill>
                <a:schemeClr val="tx2">
                  <a:lumMod val="50000"/>
                </a:schemeClr>
              </a:solidFill>
            </a:endParaRPr>
          </a:p>
        </p:txBody>
      </p:sp>
      <p:cxnSp>
        <p:nvCxnSpPr>
          <p:cNvPr id="28" name="Přímá spojovací šipka 27"/>
          <p:cNvCxnSpPr/>
          <p:nvPr/>
        </p:nvCxnSpPr>
        <p:spPr>
          <a:xfrm rot="16200000" flipH="1">
            <a:off x="3286121" y="2643181"/>
            <a:ext cx="285749" cy="2"/>
          </a:xfrm>
          <a:prstGeom prst="straightConnector1">
            <a:avLst/>
          </a:prstGeom>
          <a:ln>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34" name="Přímá spojovací šipka 33"/>
          <p:cNvCxnSpPr/>
          <p:nvPr/>
        </p:nvCxnSpPr>
        <p:spPr>
          <a:xfrm rot="5400000">
            <a:off x="5143506" y="2643182"/>
            <a:ext cx="285750" cy="2"/>
          </a:xfrm>
          <a:prstGeom prst="straightConnector1">
            <a:avLst/>
          </a:prstGeom>
          <a:ln>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38" name="Přímá spojovací šipka 37"/>
          <p:cNvCxnSpPr>
            <a:stCxn id="16" idx="2"/>
          </p:cNvCxnSpPr>
          <p:nvPr/>
        </p:nvCxnSpPr>
        <p:spPr>
          <a:xfrm rot="16200000" flipH="1">
            <a:off x="3513136" y="3009690"/>
            <a:ext cx="260340" cy="428629"/>
          </a:xfrm>
          <a:prstGeom prst="straightConnector1">
            <a:avLst/>
          </a:prstGeom>
          <a:ln>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40" name="Přímá spojovací šipka 39"/>
          <p:cNvCxnSpPr>
            <a:stCxn id="17" idx="2"/>
          </p:cNvCxnSpPr>
          <p:nvPr/>
        </p:nvCxnSpPr>
        <p:spPr>
          <a:xfrm rot="5400000">
            <a:off x="5047360" y="2975667"/>
            <a:ext cx="263729" cy="500064"/>
          </a:xfrm>
          <a:prstGeom prst="straightConnector1">
            <a:avLst/>
          </a:prstGeom>
          <a:ln>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43" name="Přímá spojovací šipka 42"/>
          <p:cNvCxnSpPr>
            <a:stCxn id="18" idx="3"/>
            <a:endCxn id="20" idx="1"/>
          </p:cNvCxnSpPr>
          <p:nvPr/>
        </p:nvCxnSpPr>
        <p:spPr>
          <a:xfrm flipV="1">
            <a:off x="2428859" y="3511451"/>
            <a:ext cx="1143009" cy="434134"/>
          </a:xfrm>
          <a:prstGeom prst="straightConnector1">
            <a:avLst/>
          </a:prstGeom>
          <a:ln>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46" name="Přímá spojovací šipka 45"/>
          <p:cNvCxnSpPr/>
          <p:nvPr/>
        </p:nvCxnSpPr>
        <p:spPr>
          <a:xfrm rot="5400000" flipH="1" flipV="1">
            <a:off x="4250531" y="3821909"/>
            <a:ext cx="357188" cy="2"/>
          </a:xfrm>
          <a:prstGeom prst="straightConnector1">
            <a:avLst/>
          </a:prstGeom>
          <a:ln>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50" name="Přímá spojovací šipka 49"/>
          <p:cNvCxnSpPr>
            <a:stCxn id="19" idx="1"/>
          </p:cNvCxnSpPr>
          <p:nvPr/>
        </p:nvCxnSpPr>
        <p:spPr>
          <a:xfrm rot="10800000">
            <a:off x="5643570" y="3571877"/>
            <a:ext cx="857256" cy="516584"/>
          </a:xfrm>
          <a:prstGeom prst="straightConnector1">
            <a:avLst/>
          </a:prstGeom>
          <a:ln>
            <a:solidFill>
              <a:srgbClr val="00206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alpha val="77000"/>
              </a:schemeClr>
            </a:gs>
            <a:gs pos="100000">
              <a:srgbClr val="D1C39F"/>
            </a:gs>
          </a:gsLst>
          <a:lin ang="5400000" scaled="0"/>
        </a:gradFill>
        <a:effectLst/>
      </p:bgPr>
    </p:bg>
    <p:spTree>
      <p:nvGrpSpPr>
        <p:cNvPr id="1" name=""/>
        <p:cNvGrpSpPr/>
        <p:nvPr/>
      </p:nvGrpSpPr>
      <p:grpSpPr>
        <a:xfrm>
          <a:off x="0" y="0"/>
          <a:ext cx="0" cy="0"/>
          <a:chOff x="0" y="0"/>
          <a:chExt cx="0" cy="0"/>
        </a:xfrm>
      </p:grpSpPr>
      <p:sp>
        <p:nvSpPr>
          <p:cNvPr id="4" name="Nadpis 3"/>
          <p:cNvSpPr>
            <a:spLocks noGrp="1"/>
          </p:cNvSpPr>
          <p:nvPr>
            <p:ph type="title"/>
          </p:nvPr>
        </p:nvSpPr>
        <p:spPr>
          <a:xfrm>
            <a:off x="345825" y="188640"/>
            <a:ext cx="8596366" cy="928694"/>
          </a:xfrm>
          <a:solidFill>
            <a:schemeClr val="tx2">
              <a:lumMod val="75000"/>
            </a:schemeClr>
          </a:solidFill>
          <a:ln w="19050">
            <a:noFill/>
          </a:ln>
          <a:effectLst/>
          <a:scene3d>
            <a:camera prst="orthographicFront">
              <a:rot lat="0" lon="0" rev="0"/>
            </a:camera>
            <a:lightRig rig="chilly" dir="t">
              <a:rot lat="0" lon="0" rev="18480000"/>
            </a:lightRig>
          </a:scene3d>
          <a:sp3d prstMaterial="clear">
            <a:bevelT h="63500"/>
          </a:sp3d>
        </p:spPr>
        <p:txBody>
          <a:bodyPr>
            <a:normAutofit fontScale="90000"/>
          </a:bodyPr>
          <a:lstStyle/>
          <a:p>
            <a:pPr algn="l"/>
            <a:r>
              <a:rPr lang="en-US" sz="2800" dirty="0" smtClean="0">
                <a:effectLst>
                  <a:outerShdw blurRad="38100" dist="38100" dir="2700000" algn="tl">
                    <a:srgbClr val="000000">
                      <a:alpha val="43137"/>
                    </a:srgbClr>
                  </a:outerShdw>
                </a:effectLst>
              </a:rPr>
              <a:t>           </a:t>
            </a:r>
            <a:r>
              <a:rPr lang="en-US" sz="2200" b="1" dirty="0" smtClean="0">
                <a:solidFill>
                  <a:schemeClr val="bg1"/>
                </a:solidFill>
                <a:effectLst>
                  <a:outerShdw blurRad="38100" dist="38100" dir="2700000" algn="tl">
                    <a:srgbClr val="000000">
                      <a:alpha val="43137"/>
                    </a:srgbClr>
                  </a:outerShdw>
                </a:effectLst>
              </a:rPr>
              <a:t>Czech </a:t>
            </a:r>
            <a:r>
              <a:rPr lang="en-US" sz="2200" b="1" dirty="0" err="1" smtClean="0">
                <a:solidFill>
                  <a:schemeClr val="bg1"/>
                </a:solidFill>
                <a:effectLst>
                  <a:outerShdw blurRad="38100" dist="38100" dir="2700000" algn="tl">
                    <a:srgbClr val="000000">
                      <a:alpha val="43137"/>
                    </a:srgbClr>
                  </a:outerShdw>
                </a:effectLst>
              </a:rPr>
              <a:t>Sokol</a:t>
            </a:r>
            <a:r>
              <a:rPr lang="en-US" sz="2200" b="1" dirty="0" smtClean="0">
                <a:solidFill>
                  <a:schemeClr val="bg1"/>
                </a:solidFill>
                <a:effectLst>
                  <a:outerShdw blurRad="38100" dist="38100" dir="2700000" algn="tl">
                    <a:srgbClr val="000000">
                      <a:alpha val="43137"/>
                    </a:srgbClr>
                  </a:outerShdw>
                </a:effectLst>
              </a:rPr>
              <a:t> Organization</a:t>
            </a:r>
            <a:br>
              <a:rPr lang="en-US" sz="2200" b="1" dirty="0" smtClean="0">
                <a:solidFill>
                  <a:schemeClr val="bg1"/>
                </a:solidFill>
                <a:effectLst>
                  <a:outerShdw blurRad="38100" dist="38100" dir="2700000" algn="tl">
                    <a:srgbClr val="000000">
                      <a:alpha val="43137"/>
                    </a:srgbClr>
                  </a:outerShdw>
                </a:effectLst>
              </a:rPr>
            </a:br>
            <a:r>
              <a:rPr lang="en-US" sz="2800" dirty="0" smtClean="0">
                <a:solidFill>
                  <a:schemeClr val="bg1"/>
                </a:solidFill>
              </a:rPr>
              <a:t>           </a:t>
            </a:r>
            <a:r>
              <a:rPr lang="en-US" sz="1200" b="1" dirty="0" smtClean="0">
                <a:solidFill>
                  <a:schemeClr val="bg1"/>
                </a:solidFill>
                <a:effectLst>
                  <a:outerShdw blurRad="38100" dist="38100" dir="2700000" algn="tl">
                    <a:srgbClr val="000000">
                      <a:alpha val="43137"/>
                    </a:srgbClr>
                  </a:outerShdw>
                </a:effectLst>
              </a:rPr>
              <a:t>Developing the competences of instructors delivering physical activity programs for elderly people.</a:t>
            </a:r>
            <a:endParaRPr lang="en-US" sz="1200" b="1" dirty="0">
              <a:solidFill>
                <a:schemeClr val="bg1"/>
              </a:solidFill>
              <a:effectLst>
                <a:outerShdw blurRad="38100" dist="38100" dir="2700000" algn="tl">
                  <a:srgbClr val="000000">
                    <a:alpha val="43137"/>
                  </a:srgbClr>
                </a:outerShdw>
              </a:effectLst>
            </a:endParaRPr>
          </a:p>
        </p:txBody>
      </p:sp>
      <p:sp>
        <p:nvSpPr>
          <p:cNvPr id="10" name="Zástupný symbol pro obsah 9"/>
          <p:cNvSpPr>
            <a:spLocks noGrp="1"/>
          </p:cNvSpPr>
          <p:nvPr>
            <p:ph idx="1"/>
          </p:nvPr>
        </p:nvSpPr>
        <p:spPr>
          <a:xfrm>
            <a:off x="457200" y="1928802"/>
            <a:ext cx="8329642" cy="4500594"/>
          </a:xfrm>
        </p:spPr>
        <p:txBody>
          <a:bodyPr>
            <a:noAutofit/>
          </a:bodyPr>
          <a:lstStyle/>
          <a:p>
            <a:pPr marL="0" indent="20638">
              <a:buNone/>
            </a:pPr>
            <a:r>
              <a:rPr lang="en-US" sz="1600" b="1" dirty="0" smtClean="0">
                <a:solidFill>
                  <a:schemeClr val="tx2">
                    <a:lumMod val="50000"/>
                  </a:schemeClr>
                </a:solidFill>
                <a:latin typeface="+mj-lt"/>
              </a:rPr>
              <a:t>Board of Ph. Directors  </a:t>
            </a:r>
          </a:p>
          <a:p>
            <a:pPr marL="85725" indent="185738">
              <a:buFont typeface="Wingdings" pitchFamily="2" charset="2"/>
              <a:buChar char="§"/>
              <a:tabLst>
                <a:tab pos="271463" algn="l"/>
              </a:tabLst>
            </a:pPr>
            <a:r>
              <a:rPr lang="en-US" sz="1600" dirty="0" smtClean="0">
                <a:solidFill>
                  <a:schemeClr val="tx2">
                    <a:lumMod val="50000"/>
                  </a:schemeClr>
                </a:solidFill>
              </a:rPr>
              <a:t>Guarantor of education in the field of Sport for All within COS (throughout the 	organization) and is authorized to delegate competencies within the organizational 	structure. Provides the concept of education in the field of COS Sport for All.</a:t>
            </a:r>
          </a:p>
          <a:p>
            <a:pPr marL="0" indent="20638">
              <a:buNone/>
            </a:pPr>
            <a:endParaRPr lang="en-US" sz="1200" dirty="0" smtClean="0">
              <a:solidFill>
                <a:schemeClr val="tx2">
                  <a:lumMod val="50000"/>
                </a:schemeClr>
              </a:solidFill>
            </a:endParaRPr>
          </a:p>
          <a:p>
            <a:pPr marL="0" indent="20638">
              <a:buNone/>
            </a:pPr>
            <a:r>
              <a:rPr lang="en-US" sz="1600" b="1" dirty="0" smtClean="0">
                <a:solidFill>
                  <a:schemeClr val="tx2">
                    <a:lumMod val="50000"/>
                  </a:schemeClr>
                </a:solidFill>
                <a:latin typeface="+mj-lt"/>
              </a:rPr>
              <a:t>Central School</a:t>
            </a:r>
          </a:p>
          <a:p>
            <a:pPr marL="85725" indent="185738">
              <a:buFont typeface="Wingdings" pitchFamily="2" charset="2"/>
              <a:buChar char="§"/>
            </a:pPr>
            <a:r>
              <a:rPr lang="en-US" sz="1600" dirty="0" smtClean="0">
                <a:solidFill>
                  <a:schemeClr val="tx2">
                    <a:lumMod val="50000"/>
                  </a:schemeClr>
                </a:solidFill>
              </a:rPr>
              <a:t>Authorized to implement education at the central level (service department).</a:t>
            </a:r>
          </a:p>
          <a:p>
            <a:pPr marL="85725" indent="185738">
              <a:buFont typeface="Wingdings" pitchFamily="2" charset="2"/>
              <a:buChar char="§"/>
            </a:pPr>
            <a:r>
              <a:rPr lang="en-US" sz="1600" dirty="0" smtClean="0">
                <a:solidFill>
                  <a:schemeClr val="tx2">
                    <a:lumMod val="50000"/>
                  </a:schemeClr>
                </a:solidFill>
              </a:rPr>
              <a:t>Act as guarantor of accredited education.</a:t>
            </a:r>
          </a:p>
          <a:p>
            <a:pPr marL="0" indent="20638">
              <a:buNone/>
            </a:pPr>
            <a:endParaRPr lang="en-US" sz="1200" dirty="0" smtClean="0">
              <a:solidFill>
                <a:schemeClr val="tx2">
                  <a:lumMod val="50000"/>
                </a:schemeClr>
              </a:solidFill>
            </a:endParaRPr>
          </a:p>
          <a:p>
            <a:pPr marL="0" indent="20638">
              <a:buNone/>
            </a:pPr>
            <a:r>
              <a:rPr lang="en-US" sz="1600" b="1" dirty="0" smtClean="0">
                <a:solidFill>
                  <a:schemeClr val="tx2">
                    <a:lumMod val="50000"/>
                  </a:schemeClr>
                </a:solidFill>
                <a:latin typeface="+mj-lt"/>
              </a:rPr>
              <a:t>Local Education Center </a:t>
            </a:r>
          </a:p>
          <a:p>
            <a:pPr marL="85725" indent="185738">
              <a:buFont typeface="Wingdings" pitchFamily="2" charset="2"/>
              <a:buChar char="§"/>
            </a:pPr>
            <a:r>
              <a:rPr lang="en-US" sz="1600" dirty="0" smtClean="0">
                <a:solidFill>
                  <a:schemeClr val="tx2">
                    <a:lumMod val="50000"/>
                  </a:schemeClr>
                </a:solidFill>
              </a:rPr>
              <a:t>Cooperates with Central School on accredited education at local level.</a:t>
            </a:r>
          </a:p>
          <a:p>
            <a:pPr marL="85725" indent="185738">
              <a:buFont typeface="Wingdings" pitchFamily="2" charset="2"/>
              <a:buChar char="§"/>
            </a:pPr>
            <a:r>
              <a:rPr lang="en-US" sz="1600" dirty="0" smtClean="0">
                <a:solidFill>
                  <a:schemeClr val="tx2">
                    <a:lumMod val="50000"/>
                  </a:schemeClr>
                </a:solidFill>
              </a:rPr>
              <a:t>Responsible for education at the local level.</a:t>
            </a:r>
          </a:p>
          <a:p>
            <a:pPr marL="0" indent="20638">
              <a:buNone/>
            </a:pPr>
            <a:endParaRPr lang="en-US" sz="1200" dirty="0" smtClean="0">
              <a:solidFill>
                <a:schemeClr val="tx2">
                  <a:lumMod val="50000"/>
                </a:schemeClr>
              </a:solidFill>
            </a:endParaRPr>
          </a:p>
          <a:p>
            <a:pPr marL="0" indent="20638">
              <a:buNone/>
            </a:pPr>
            <a:r>
              <a:rPr lang="en-US" sz="1600" b="1" dirty="0" err="1" smtClean="0">
                <a:solidFill>
                  <a:schemeClr val="tx2">
                    <a:lumMod val="50000"/>
                  </a:schemeClr>
                </a:solidFill>
                <a:latin typeface="+mj-lt"/>
              </a:rPr>
              <a:t>Sokol</a:t>
            </a:r>
            <a:r>
              <a:rPr lang="en-US" sz="1600" b="1" dirty="0" smtClean="0">
                <a:solidFill>
                  <a:schemeClr val="tx2">
                    <a:lumMod val="50000"/>
                  </a:schemeClr>
                </a:solidFill>
                <a:latin typeface="+mj-lt"/>
              </a:rPr>
              <a:t> Districts Education Centers</a:t>
            </a:r>
          </a:p>
          <a:p>
            <a:pPr marL="85725" indent="185738">
              <a:buFont typeface="Wingdings" pitchFamily="2" charset="2"/>
              <a:buChar char="§"/>
            </a:pPr>
            <a:r>
              <a:rPr lang="en-US" sz="1600" dirty="0" smtClean="0">
                <a:solidFill>
                  <a:schemeClr val="tx2">
                    <a:lumMod val="50000"/>
                  </a:schemeClr>
                </a:solidFill>
              </a:rPr>
              <a:t>Authorized to implement education of Instructors of Sport for All, level III.</a:t>
            </a:r>
          </a:p>
          <a:p>
            <a:pPr marL="85725" indent="185738">
              <a:buNone/>
            </a:pPr>
            <a:r>
              <a:rPr lang="en-US" sz="1600" dirty="0" smtClean="0">
                <a:solidFill>
                  <a:schemeClr val="tx2">
                    <a:lumMod val="50000"/>
                  </a:schemeClr>
                </a:solidFill>
              </a:rPr>
              <a:t>(Basic + Further courses)</a:t>
            </a:r>
          </a:p>
          <a:p>
            <a:pPr marL="0" indent="20638">
              <a:buNone/>
            </a:pPr>
            <a:endParaRPr lang="en-US" sz="1600" b="1" dirty="0" smtClean="0">
              <a:solidFill>
                <a:schemeClr val="tx2">
                  <a:lumMod val="50000"/>
                </a:schemeClr>
              </a:solidFill>
              <a:latin typeface="+mj-lt"/>
            </a:endParaRPr>
          </a:p>
          <a:p>
            <a:pPr marL="0" indent="20638">
              <a:buNone/>
            </a:pPr>
            <a:endParaRPr lang="cs-CZ" sz="1600" b="1" dirty="0" smtClean="0">
              <a:solidFill>
                <a:schemeClr val="tx2">
                  <a:lumMod val="50000"/>
                </a:schemeClr>
              </a:solidFill>
            </a:endParaRPr>
          </a:p>
        </p:txBody>
      </p:sp>
      <p:sp>
        <p:nvSpPr>
          <p:cNvPr id="5" name="Zástupný symbol pro zápatí 4"/>
          <p:cNvSpPr>
            <a:spLocks noGrp="1"/>
          </p:cNvSpPr>
          <p:nvPr>
            <p:ph type="ftr" sz="quarter" idx="11"/>
          </p:nvPr>
        </p:nvSpPr>
        <p:spPr>
          <a:xfrm>
            <a:off x="2571736" y="6356350"/>
            <a:ext cx="4000528" cy="365125"/>
          </a:xfrm>
        </p:spPr>
        <p:txBody>
          <a:bodyPr/>
          <a:lstStyle/>
          <a:p>
            <a:r>
              <a:rPr lang="en-US" dirty="0" smtClean="0"/>
              <a:t>MOVING Age Conference 30th April - 2nd May, Gent</a:t>
            </a:r>
            <a:endParaRPr lang="en-US" dirty="0"/>
          </a:p>
        </p:txBody>
      </p:sp>
      <p:sp>
        <p:nvSpPr>
          <p:cNvPr id="1126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265" name="Object 1"/>
          <p:cNvGraphicFramePr>
            <a:graphicFrameLocks noChangeAspect="1"/>
          </p:cNvGraphicFramePr>
          <p:nvPr/>
        </p:nvGraphicFramePr>
        <p:xfrm>
          <a:off x="428596" y="285728"/>
          <a:ext cx="714380" cy="714380"/>
        </p:xfrm>
        <a:graphic>
          <a:graphicData uri="http://schemas.openxmlformats.org/presentationml/2006/ole">
            <mc:AlternateContent xmlns:mc="http://schemas.openxmlformats.org/markup-compatibility/2006">
              <mc:Choice xmlns:v="urn:schemas-microsoft-com:vml" Requires="v">
                <p:oleObj spid="_x0000_s30742" r:id="rId4" imgW="1192680" imgH="1200960" progId="">
                  <p:embed/>
                </p:oleObj>
              </mc:Choice>
              <mc:Fallback>
                <p:oleObj r:id="rId4" imgW="1192680" imgH="1200960" progId="">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596" y="285728"/>
                        <a:ext cx="714380" cy="7143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Obdélník 6"/>
          <p:cNvSpPr/>
          <p:nvPr/>
        </p:nvSpPr>
        <p:spPr>
          <a:xfrm>
            <a:off x="357158" y="1259468"/>
            <a:ext cx="4286850" cy="369332"/>
          </a:xfrm>
          <a:prstGeom prst="rect">
            <a:avLst/>
          </a:prstGeom>
          <a:solidFill>
            <a:schemeClr val="accent1">
              <a:lumMod val="75000"/>
            </a:schemeClr>
          </a:solidFill>
          <a:ln>
            <a:noFill/>
          </a:ln>
          <a:effectLst/>
          <a:scene3d>
            <a:camera prst="orthographicFront">
              <a:rot lat="0" lon="0" rev="0"/>
            </a:camera>
            <a:lightRig rig="chilly" dir="t">
              <a:rot lat="0" lon="0" rev="18480000"/>
            </a:lightRig>
          </a:scene3d>
          <a:sp3d prstMaterial="clear">
            <a:bevelT h="63500"/>
          </a:sp3d>
        </p:spPr>
        <p:txBody>
          <a:bodyPr wrap="square">
            <a:spAutoFit/>
          </a:bodyPr>
          <a:lstStyle/>
          <a:p>
            <a:pPr indent="20638"/>
            <a:r>
              <a:rPr lang="en-US" b="1" dirty="0" smtClean="0">
                <a:solidFill>
                  <a:schemeClr val="tx2">
                    <a:lumMod val="50000"/>
                  </a:schemeClr>
                </a:solidFill>
                <a:latin typeface="+mj-lt"/>
              </a:rPr>
              <a:t>Education within COS Sport for All</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alpha val="77000"/>
              </a:schemeClr>
            </a:gs>
            <a:gs pos="100000">
              <a:srgbClr val="D1C39F"/>
            </a:gs>
          </a:gsLst>
          <a:lin ang="5400000" scaled="0"/>
        </a:gradFill>
        <a:effectLst/>
      </p:bgPr>
    </p:bg>
    <p:spTree>
      <p:nvGrpSpPr>
        <p:cNvPr id="1" name=""/>
        <p:cNvGrpSpPr/>
        <p:nvPr/>
      </p:nvGrpSpPr>
      <p:grpSpPr>
        <a:xfrm>
          <a:off x="0" y="0"/>
          <a:ext cx="0" cy="0"/>
          <a:chOff x="0" y="0"/>
          <a:chExt cx="0" cy="0"/>
        </a:xfrm>
      </p:grpSpPr>
      <p:sp>
        <p:nvSpPr>
          <p:cNvPr id="4" name="Nadpis 3"/>
          <p:cNvSpPr>
            <a:spLocks noGrp="1"/>
          </p:cNvSpPr>
          <p:nvPr>
            <p:ph type="title"/>
          </p:nvPr>
        </p:nvSpPr>
        <p:spPr>
          <a:xfrm>
            <a:off x="357158" y="214290"/>
            <a:ext cx="8607330" cy="928694"/>
          </a:xfrm>
          <a:solidFill>
            <a:schemeClr val="tx2">
              <a:lumMod val="75000"/>
            </a:schemeClr>
          </a:solidFill>
          <a:ln w="19050">
            <a:noFill/>
          </a:ln>
          <a:effectLst/>
          <a:scene3d>
            <a:camera prst="orthographicFront">
              <a:rot lat="0" lon="0" rev="0"/>
            </a:camera>
            <a:lightRig rig="chilly" dir="t">
              <a:rot lat="0" lon="0" rev="18480000"/>
            </a:lightRig>
          </a:scene3d>
          <a:sp3d prstMaterial="clear">
            <a:bevelT h="63500"/>
          </a:sp3d>
        </p:spPr>
        <p:txBody>
          <a:bodyPr>
            <a:normAutofit fontScale="90000"/>
          </a:bodyPr>
          <a:lstStyle/>
          <a:p>
            <a:pPr algn="l"/>
            <a:r>
              <a:rPr lang="en-US" sz="2800" dirty="0" smtClean="0">
                <a:effectLst>
                  <a:outerShdw blurRad="38100" dist="38100" dir="2700000" algn="tl">
                    <a:srgbClr val="000000">
                      <a:alpha val="43137"/>
                    </a:srgbClr>
                  </a:outerShdw>
                </a:effectLst>
              </a:rPr>
              <a:t>           </a:t>
            </a:r>
            <a:r>
              <a:rPr lang="en-US" sz="2200" b="1" dirty="0" smtClean="0">
                <a:solidFill>
                  <a:schemeClr val="bg1"/>
                </a:solidFill>
                <a:effectLst>
                  <a:outerShdw blurRad="38100" dist="38100" dir="2700000" algn="tl">
                    <a:srgbClr val="000000">
                      <a:alpha val="43137"/>
                    </a:srgbClr>
                  </a:outerShdw>
                </a:effectLst>
              </a:rPr>
              <a:t>Czech </a:t>
            </a:r>
            <a:r>
              <a:rPr lang="en-US" sz="2200" b="1" dirty="0" err="1" smtClean="0">
                <a:solidFill>
                  <a:schemeClr val="bg1"/>
                </a:solidFill>
                <a:effectLst>
                  <a:outerShdw blurRad="38100" dist="38100" dir="2700000" algn="tl">
                    <a:srgbClr val="000000">
                      <a:alpha val="43137"/>
                    </a:srgbClr>
                  </a:outerShdw>
                </a:effectLst>
              </a:rPr>
              <a:t>Sokol</a:t>
            </a:r>
            <a:r>
              <a:rPr lang="en-US" sz="2200" b="1" dirty="0" smtClean="0">
                <a:solidFill>
                  <a:schemeClr val="bg1"/>
                </a:solidFill>
                <a:effectLst>
                  <a:outerShdw blurRad="38100" dist="38100" dir="2700000" algn="tl">
                    <a:srgbClr val="000000">
                      <a:alpha val="43137"/>
                    </a:srgbClr>
                  </a:outerShdw>
                </a:effectLst>
              </a:rPr>
              <a:t> Organization</a:t>
            </a:r>
            <a:br>
              <a:rPr lang="en-US" sz="2200" b="1" dirty="0" smtClean="0">
                <a:solidFill>
                  <a:schemeClr val="bg1"/>
                </a:solidFill>
                <a:effectLst>
                  <a:outerShdw blurRad="38100" dist="38100" dir="2700000" algn="tl">
                    <a:srgbClr val="000000">
                      <a:alpha val="43137"/>
                    </a:srgbClr>
                  </a:outerShdw>
                </a:effectLst>
              </a:rPr>
            </a:br>
            <a:r>
              <a:rPr lang="en-US" sz="2800" dirty="0" smtClean="0">
                <a:solidFill>
                  <a:schemeClr val="bg1"/>
                </a:solidFill>
              </a:rPr>
              <a:t>           </a:t>
            </a:r>
            <a:r>
              <a:rPr lang="en-US" sz="1200" b="1" dirty="0" smtClean="0">
                <a:solidFill>
                  <a:schemeClr val="bg1"/>
                </a:solidFill>
                <a:effectLst>
                  <a:outerShdw blurRad="38100" dist="38100" dir="2700000" algn="tl">
                    <a:srgbClr val="000000">
                      <a:alpha val="43137"/>
                    </a:srgbClr>
                  </a:outerShdw>
                </a:effectLst>
              </a:rPr>
              <a:t>Developing the competences of instructors delivering physical activity programs for elderly people.</a:t>
            </a:r>
            <a:endParaRPr lang="en-US" sz="1200" b="1" dirty="0">
              <a:solidFill>
                <a:schemeClr val="bg1"/>
              </a:solidFill>
              <a:effectLst>
                <a:outerShdw blurRad="38100" dist="38100" dir="2700000" algn="tl">
                  <a:srgbClr val="000000">
                    <a:alpha val="43137"/>
                  </a:srgbClr>
                </a:outerShdw>
              </a:effectLst>
            </a:endParaRPr>
          </a:p>
        </p:txBody>
      </p:sp>
      <p:sp>
        <p:nvSpPr>
          <p:cNvPr id="10" name="Zástupný symbol pro obsah 9"/>
          <p:cNvSpPr>
            <a:spLocks noGrp="1"/>
          </p:cNvSpPr>
          <p:nvPr>
            <p:ph idx="1"/>
          </p:nvPr>
        </p:nvSpPr>
        <p:spPr>
          <a:xfrm>
            <a:off x="457200" y="1916832"/>
            <a:ext cx="8329642" cy="4500594"/>
          </a:xfrm>
        </p:spPr>
        <p:txBody>
          <a:bodyPr>
            <a:noAutofit/>
          </a:bodyPr>
          <a:lstStyle/>
          <a:p>
            <a:pPr marL="0" indent="20638">
              <a:buNone/>
            </a:pPr>
            <a:endParaRPr lang="en-US" sz="1600" b="1" dirty="0" smtClean="0">
              <a:solidFill>
                <a:schemeClr val="tx2">
                  <a:lumMod val="50000"/>
                </a:schemeClr>
              </a:solidFill>
              <a:latin typeface="+mj-lt"/>
            </a:endParaRPr>
          </a:p>
          <a:p>
            <a:pPr marL="0" indent="185738">
              <a:buFont typeface="Wingdings" pitchFamily="2" charset="2"/>
              <a:buChar char="§"/>
            </a:pPr>
            <a:r>
              <a:rPr lang="en-US" sz="1600" b="1" dirty="0" smtClean="0">
                <a:solidFill>
                  <a:schemeClr val="tx2">
                    <a:lumMod val="50000"/>
                  </a:schemeClr>
                </a:solidFill>
                <a:latin typeface="+mj-lt"/>
              </a:rPr>
              <a:t>3 Qualification levels</a:t>
            </a:r>
          </a:p>
          <a:p>
            <a:pPr marL="0" indent="185738">
              <a:buFont typeface="Wingdings" pitchFamily="2" charset="2"/>
              <a:buChar char="§"/>
            </a:pPr>
            <a:r>
              <a:rPr lang="en-US" sz="1600" b="1" dirty="0" smtClean="0">
                <a:solidFill>
                  <a:schemeClr val="tx2">
                    <a:lumMod val="50000"/>
                  </a:schemeClr>
                </a:solidFill>
                <a:latin typeface="+mj-lt"/>
              </a:rPr>
              <a:t>8 Specializations</a:t>
            </a:r>
          </a:p>
          <a:p>
            <a:pPr marL="0" indent="185738">
              <a:buFont typeface="Wingdings" pitchFamily="2" charset="2"/>
              <a:buChar char="§"/>
            </a:pPr>
            <a:endParaRPr lang="en-US" sz="1600" b="1" dirty="0" smtClean="0">
              <a:solidFill>
                <a:schemeClr val="tx2">
                  <a:lumMod val="50000"/>
                </a:schemeClr>
              </a:solidFill>
              <a:latin typeface="+mj-lt"/>
            </a:endParaRPr>
          </a:p>
          <a:p>
            <a:pPr marL="0" indent="185738">
              <a:buFont typeface="Wingdings" pitchFamily="2" charset="2"/>
              <a:buChar char="§"/>
            </a:pPr>
            <a:r>
              <a:rPr lang="en-US" sz="1600" b="1" dirty="0" smtClean="0">
                <a:solidFill>
                  <a:schemeClr val="tx2">
                    <a:lumMod val="50000"/>
                  </a:schemeClr>
                </a:solidFill>
                <a:latin typeface="+mj-lt"/>
              </a:rPr>
              <a:t>Concept of lifelong learning of Instructors</a:t>
            </a:r>
            <a:r>
              <a:rPr lang="en-US" sz="1600" dirty="0" smtClean="0">
                <a:solidFill>
                  <a:schemeClr val="tx2">
                    <a:lumMod val="50000"/>
                  </a:schemeClr>
                </a:solidFill>
              </a:rPr>
              <a:t>:</a:t>
            </a:r>
          </a:p>
          <a:p>
            <a:pPr marL="185738" indent="185738">
              <a:buFont typeface="Wingdings" pitchFamily="2" charset="2"/>
              <a:buChar char="§"/>
            </a:pPr>
            <a:r>
              <a:rPr lang="en-US" sz="1600" dirty="0" smtClean="0">
                <a:solidFill>
                  <a:schemeClr val="tx2">
                    <a:lumMod val="50000"/>
                  </a:schemeClr>
                </a:solidFill>
              </a:rPr>
              <a:t>Training to obtain license (5 years validity).</a:t>
            </a:r>
          </a:p>
          <a:p>
            <a:pPr marL="185738" indent="185738">
              <a:buFont typeface="Wingdings" pitchFamily="2" charset="2"/>
              <a:buChar char="§"/>
              <a:tabLst>
                <a:tab pos="358775" algn="l"/>
              </a:tabLst>
            </a:pPr>
            <a:r>
              <a:rPr lang="en-US" sz="1600" dirty="0" smtClean="0">
                <a:solidFill>
                  <a:schemeClr val="tx2">
                    <a:lumMod val="50000"/>
                  </a:schemeClr>
                </a:solidFill>
              </a:rPr>
              <a:t>Further Training to extend the validity (at least 30 of further training classes during 	last 5 years).</a:t>
            </a:r>
          </a:p>
        </p:txBody>
      </p:sp>
      <p:sp>
        <p:nvSpPr>
          <p:cNvPr id="5" name="Zástupný symbol pro zápatí 4"/>
          <p:cNvSpPr>
            <a:spLocks noGrp="1"/>
          </p:cNvSpPr>
          <p:nvPr>
            <p:ph type="ftr" sz="quarter" idx="11"/>
          </p:nvPr>
        </p:nvSpPr>
        <p:spPr>
          <a:xfrm>
            <a:off x="2571736" y="6356350"/>
            <a:ext cx="4000528" cy="365125"/>
          </a:xfrm>
        </p:spPr>
        <p:txBody>
          <a:bodyPr/>
          <a:lstStyle/>
          <a:p>
            <a:r>
              <a:rPr lang="en-US" smtClean="0"/>
              <a:t>MOVING Age Conference 30th April - 2nd May, Gent</a:t>
            </a:r>
            <a:endParaRPr lang="en-US"/>
          </a:p>
        </p:txBody>
      </p:sp>
      <p:sp>
        <p:nvSpPr>
          <p:cNvPr id="11266" name="Rectangle 2"/>
          <p:cNvSpPr>
            <a:spLocks noChangeArrowheads="1"/>
          </p:cNvSpPr>
          <p:nvPr/>
        </p:nvSpPr>
        <p:spPr bwMode="auto">
          <a:xfrm>
            <a:off x="0" y="0"/>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265" name="Object 1"/>
          <p:cNvGraphicFramePr>
            <a:graphicFrameLocks noChangeAspect="1"/>
          </p:cNvGraphicFramePr>
          <p:nvPr/>
        </p:nvGraphicFramePr>
        <p:xfrm>
          <a:off x="428596" y="285728"/>
          <a:ext cx="714380" cy="714380"/>
        </p:xfrm>
        <a:graphic>
          <a:graphicData uri="http://schemas.openxmlformats.org/presentationml/2006/ole">
            <mc:AlternateContent xmlns:mc="http://schemas.openxmlformats.org/markup-compatibility/2006">
              <mc:Choice xmlns:v="urn:schemas-microsoft-com:vml" Requires="v">
                <p:oleObj spid="_x0000_s31765" r:id="rId4" imgW="1192680" imgH="1200960" progId="">
                  <p:embed/>
                </p:oleObj>
              </mc:Choice>
              <mc:Fallback>
                <p:oleObj r:id="rId4" imgW="1192680" imgH="1200960" progId="">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596" y="285728"/>
                        <a:ext cx="714380" cy="7143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Obdélník 6"/>
          <p:cNvSpPr/>
          <p:nvPr/>
        </p:nvSpPr>
        <p:spPr>
          <a:xfrm>
            <a:off x="357158" y="1259468"/>
            <a:ext cx="4358858" cy="369332"/>
          </a:xfrm>
          <a:prstGeom prst="rect">
            <a:avLst/>
          </a:prstGeom>
          <a:solidFill>
            <a:schemeClr val="accent1">
              <a:lumMod val="75000"/>
            </a:schemeClr>
          </a:solidFill>
          <a:ln>
            <a:noFill/>
          </a:ln>
          <a:effectLst/>
          <a:scene3d>
            <a:camera prst="orthographicFront">
              <a:rot lat="0" lon="0" rev="0"/>
            </a:camera>
            <a:lightRig rig="chilly" dir="t">
              <a:rot lat="0" lon="0" rev="18480000"/>
            </a:lightRig>
          </a:scene3d>
          <a:sp3d prstMaterial="clear">
            <a:bevelT h="63500"/>
          </a:sp3d>
        </p:spPr>
        <p:txBody>
          <a:bodyPr wrap="square">
            <a:spAutoFit/>
          </a:bodyPr>
          <a:lstStyle/>
          <a:p>
            <a:pPr indent="20638"/>
            <a:r>
              <a:rPr lang="en-US" b="1" dirty="0" smtClean="0">
                <a:solidFill>
                  <a:schemeClr val="tx2">
                    <a:lumMod val="50000"/>
                  </a:schemeClr>
                </a:solidFill>
                <a:latin typeface="+mj-lt"/>
              </a:rPr>
              <a:t>Education within COS Sport for All</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alpha val="87000"/>
              </a:schemeClr>
            </a:gs>
            <a:gs pos="100000">
              <a:srgbClr val="D1C39F"/>
            </a:gs>
          </a:gsLst>
          <a:lin ang="5400000" scaled="0"/>
        </a:gradFill>
        <a:effectLst/>
      </p:bgPr>
    </p:bg>
    <p:spTree>
      <p:nvGrpSpPr>
        <p:cNvPr id="1" name=""/>
        <p:cNvGrpSpPr/>
        <p:nvPr/>
      </p:nvGrpSpPr>
      <p:grpSpPr>
        <a:xfrm>
          <a:off x="0" y="0"/>
          <a:ext cx="0" cy="0"/>
          <a:chOff x="0" y="0"/>
          <a:chExt cx="0" cy="0"/>
        </a:xfrm>
      </p:grpSpPr>
      <p:sp>
        <p:nvSpPr>
          <p:cNvPr id="5" name="Zástupný symbol pro zápatí 4"/>
          <p:cNvSpPr>
            <a:spLocks noGrp="1"/>
          </p:cNvSpPr>
          <p:nvPr>
            <p:ph type="ftr" sz="quarter" idx="11"/>
          </p:nvPr>
        </p:nvSpPr>
        <p:spPr/>
        <p:txBody>
          <a:bodyPr/>
          <a:lstStyle/>
          <a:p>
            <a:r>
              <a:rPr lang="en-US" dirty="0" smtClean="0"/>
              <a:t>MOVING Age Conference 30th April - 2nd May, Gent</a:t>
            </a:r>
            <a:endParaRPr lang="en-US" dirty="0"/>
          </a:p>
        </p:txBody>
      </p:sp>
      <p:graphicFrame>
        <p:nvGraphicFramePr>
          <p:cNvPr id="9" name="Tabulka 8"/>
          <p:cNvGraphicFramePr>
            <a:graphicFrameLocks noGrp="1"/>
          </p:cNvGraphicFramePr>
          <p:nvPr/>
        </p:nvGraphicFramePr>
        <p:xfrm>
          <a:off x="2583543" y="3004457"/>
          <a:ext cx="208280" cy="870857"/>
        </p:xfrm>
        <a:graphic>
          <a:graphicData uri="http://schemas.openxmlformats.org/drawingml/2006/table">
            <a:tbl>
              <a:tblPr/>
              <a:tblGrid>
                <a:gridCol w="208280"/>
              </a:tblGrid>
              <a:tr h="870857">
                <a:tc>
                  <a:txBody>
                    <a:bodyPr/>
                    <a:lstStyle/>
                    <a:p>
                      <a:endParaRPr lang="en-US"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r>
            </a:tbl>
          </a:graphicData>
        </a:graphic>
      </p:graphicFrame>
      <p:graphicFrame>
        <p:nvGraphicFramePr>
          <p:cNvPr id="11" name="Tabulka 10"/>
          <p:cNvGraphicFramePr>
            <a:graphicFrameLocks noGrp="1"/>
          </p:cNvGraphicFramePr>
          <p:nvPr>
            <p:extLst>
              <p:ext uri="{D42A27DB-BD31-4B8C-83A1-F6EECF244321}">
                <p14:modId xmlns:p14="http://schemas.microsoft.com/office/powerpoint/2010/main" val="2176098413"/>
              </p:ext>
            </p:extLst>
          </p:nvPr>
        </p:nvGraphicFramePr>
        <p:xfrm>
          <a:off x="642910" y="1071546"/>
          <a:ext cx="7834368" cy="5100638"/>
        </p:xfrm>
        <a:graphic>
          <a:graphicData uri="http://schemas.openxmlformats.org/drawingml/2006/table">
            <a:tbl>
              <a:tblPr firstRow="1" bandRow="1">
                <a:tableStyleId>{BC89EF96-8CEA-46FF-86C4-4CE0E7609802}</a:tableStyleId>
              </a:tblPr>
              <a:tblGrid>
                <a:gridCol w="4143404"/>
                <a:gridCol w="1205578"/>
                <a:gridCol w="1539859"/>
                <a:gridCol w="945527"/>
              </a:tblGrid>
              <a:tr h="813118">
                <a:tc rowSpan="3">
                  <a:txBody>
                    <a:bodyPr/>
                    <a:lstStyle/>
                    <a:p>
                      <a:pPr algn="ctr"/>
                      <a:r>
                        <a:rPr lang="en-US" sz="1600" b="1" noProof="0" dirty="0" smtClean="0">
                          <a:ln>
                            <a:noFill/>
                          </a:ln>
                          <a:solidFill>
                            <a:schemeClr val="tx2">
                              <a:lumMod val="50000"/>
                            </a:schemeClr>
                          </a:solidFill>
                          <a:effectLst/>
                          <a:latin typeface="+mj-lt"/>
                        </a:rPr>
                        <a:t>Specialization</a:t>
                      </a:r>
                      <a:endParaRPr lang="en-US" sz="1600" b="1" noProof="0" dirty="0">
                        <a:ln>
                          <a:noFill/>
                        </a:ln>
                        <a:solidFill>
                          <a:schemeClr val="tx2">
                            <a:lumMod val="50000"/>
                          </a:schemeClr>
                        </a:solidFill>
                        <a:effectLst/>
                        <a:latin typeface="+mj-lt"/>
                      </a:endParaRPr>
                    </a:p>
                  </a:txBody>
                  <a:tcPr anchor="ctr">
                    <a:solidFill>
                      <a:schemeClr val="accent1">
                        <a:lumMod val="20000"/>
                        <a:lumOff val="80000"/>
                      </a:schemeClr>
                    </a:solidFill>
                  </a:tcPr>
                </a:tc>
                <a:tc gridSpan="3">
                  <a:txBody>
                    <a:bodyPr/>
                    <a:lstStyle/>
                    <a:p>
                      <a:pPr algn="ctr"/>
                      <a:r>
                        <a:rPr lang="en-US" sz="1600" noProof="0" dirty="0" smtClean="0">
                          <a:ln>
                            <a:noFill/>
                          </a:ln>
                          <a:solidFill>
                            <a:schemeClr val="tx2">
                              <a:lumMod val="50000"/>
                            </a:schemeClr>
                          </a:solidFill>
                          <a:latin typeface="+mj-lt"/>
                        </a:rPr>
                        <a:t>Qualification level</a:t>
                      </a:r>
                      <a:endParaRPr lang="en-US" sz="1600" noProof="0" dirty="0">
                        <a:ln>
                          <a:noFill/>
                        </a:ln>
                        <a:solidFill>
                          <a:schemeClr val="tx2">
                            <a:lumMod val="50000"/>
                          </a:schemeClr>
                        </a:solidFill>
                        <a:latin typeface="+mj-lt"/>
                      </a:endParaRPr>
                    </a:p>
                  </a:txBody>
                  <a:tcPr anchor="ctr">
                    <a:solidFill>
                      <a:schemeClr val="accent1">
                        <a:lumMod val="20000"/>
                        <a:lumOff val="80000"/>
                      </a:schemeClr>
                    </a:solidFill>
                  </a:tcPr>
                </a:tc>
                <a:tc hMerge="1">
                  <a:txBody>
                    <a:bodyPr/>
                    <a:lstStyle/>
                    <a:p>
                      <a:endParaRPr lang="en-US" dirty="0"/>
                    </a:p>
                  </a:txBody>
                  <a:tcPr/>
                </a:tc>
                <a:tc hMerge="1">
                  <a:txBody>
                    <a:bodyPr/>
                    <a:lstStyle/>
                    <a:p>
                      <a:endParaRPr lang="en-US" dirty="0"/>
                    </a:p>
                  </a:txBody>
                  <a:tcPr/>
                </a:tc>
              </a:tr>
              <a:tr h="544204">
                <a:tc vMerge="1">
                  <a:txBody>
                    <a:bodyPr/>
                    <a:lstStyle/>
                    <a:p>
                      <a:endParaRPr lang="en-US" dirty="0"/>
                    </a:p>
                  </a:txBody>
                  <a:tcPr>
                    <a:solidFill>
                      <a:schemeClr val="accent1">
                        <a:lumMod val="40000"/>
                        <a:lumOff val="60000"/>
                      </a:schemeClr>
                    </a:solidFill>
                  </a:tcPr>
                </a:tc>
                <a:tc>
                  <a:txBody>
                    <a:bodyPr/>
                    <a:lstStyle/>
                    <a:p>
                      <a:pPr algn="ctr"/>
                      <a:r>
                        <a:rPr lang="en-US" sz="1600" b="1" noProof="0" dirty="0" smtClean="0">
                          <a:ln>
                            <a:noFill/>
                          </a:ln>
                          <a:solidFill>
                            <a:schemeClr val="tx2">
                              <a:lumMod val="50000"/>
                            </a:schemeClr>
                          </a:solidFill>
                          <a:latin typeface="+mj-lt"/>
                        </a:rPr>
                        <a:t>III. level</a:t>
                      </a:r>
                      <a:endParaRPr lang="en-US" sz="1600" b="1" noProof="0" dirty="0">
                        <a:ln>
                          <a:noFill/>
                        </a:ln>
                        <a:solidFill>
                          <a:schemeClr val="tx2">
                            <a:lumMod val="50000"/>
                          </a:schemeClr>
                        </a:solidFill>
                        <a:latin typeface="+mj-lt"/>
                      </a:endParaRPr>
                    </a:p>
                  </a:txBody>
                  <a:tcPr anchor="ctr">
                    <a:solidFill>
                      <a:schemeClr val="accent1">
                        <a:lumMod val="20000"/>
                        <a:lumOff val="80000"/>
                      </a:schemeClr>
                    </a:solidFill>
                  </a:tcPr>
                </a:tc>
                <a:tc>
                  <a:txBody>
                    <a:bodyPr/>
                    <a:lstStyle/>
                    <a:p>
                      <a:pPr algn="ctr"/>
                      <a:r>
                        <a:rPr lang="en-US" sz="1600" b="1" noProof="0" dirty="0" smtClean="0">
                          <a:ln>
                            <a:noFill/>
                          </a:ln>
                          <a:solidFill>
                            <a:schemeClr val="tx2">
                              <a:lumMod val="50000"/>
                            </a:schemeClr>
                          </a:solidFill>
                          <a:latin typeface="+mj-lt"/>
                        </a:rPr>
                        <a:t>II. level</a:t>
                      </a:r>
                    </a:p>
                    <a:p>
                      <a:pPr algn="ctr"/>
                      <a:r>
                        <a:rPr lang="en-US" sz="1600" b="1" noProof="0" dirty="0" smtClean="0">
                          <a:ln>
                            <a:noFill/>
                          </a:ln>
                          <a:solidFill>
                            <a:schemeClr val="tx2">
                              <a:lumMod val="50000"/>
                            </a:schemeClr>
                          </a:solidFill>
                          <a:latin typeface="+mj-lt"/>
                        </a:rPr>
                        <a:t>(accredited)</a:t>
                      </a:r>
                      <a:endParaRPr lang="en-US" sz="1600" b="1" noProof="0" dirty="0">
                        <a:ln>
                          <a:noFill/>
                        </a:ln>
                        <a:solidFill>
                          <a:schemeClr val="tx2">
                            <a:lumMod val="50000"/>
                          </a:schemeClr>
                        </a:solidFill>
                        <a:latin typeface="+mj-lt"/>
                      </a:endParaRPr>
                    </a:p>
                  </a:txBody>
                  <a:tcPr>
                    <a:solidFill>
                      <a:schemeClr val="accent2">
                        <a:lumMod val="40000"/>
                        <a:lumOff val="60000"/>
                      </a:schemeClr>
                    </a:solidFill>
                  </a:tcPr>
                </a:tc>
                <a:tc>
                  <a:txBody>
                    <a:bodyPr/>
                    <a:lstStyle/>
                    <a:p>
                      <a:pPr algn="ctr"/>
                      <a:r>
                        <a:rPr lang="en-US" sz="1600" b="1" noProof="0" dirty="0" smtClean="0">
                          <a:ln>
                            <a:noFill/>
                          </a:ln>
                          <a:solidFill>
                            <a:schemeClr val="tx2">
                              <a:lumMod val="50000"/>
                            </a:schemeClr>
                          </a:solidFill>
                          <a:latin typeface="+mj-lt"/>
                        </a:rPr>
                        <a:t>I. level</a:t>
                      </a:r>
                      <a:endParaRPr lang="en-US" sz="1600" b="1" noProof="0" dirty="0">
                        <a:ln>
                          <a:noFill/>
                        </a:ln>
                        <a:solidFill>
                          <a:schemeClr val="tx2">
                            <a:lumMod val="50000"/>
                          </a:schemeClr>
                        </a:solidFill>
                        <a:latin typeface="+mj-lt"/>
                      </a:endParaRPr>
                    </a:p>
                  </a:txBody>
                  <a:tcPr anchor="ctr">
                    <a:solidFill>
                      <a:schemeClr val="accent1">
                        <a:lumMod val="20000"/>
                        <a:lumOff val="80000"/>
                      </a:schemeClr>
                    </a:solidFill>
                  </a:tcPr>
                </a:tc>
              </a:tr>
              <a:tr h="741680">
                <a:tc vMerge="1">
                  <a:txBody>
                    <a:bodyPr/>
                    <a:lstStyle/>
                    <a:p>
                      <a:endParaRPr lang="en-US" dirty="0"/>
                    </a:p>
                  </a:txBody>
                  <a:tcPr>
                    <a:solidFill>
                      <a:schemeClr val="accent1">
                        <a:lumMod val="40000"/>
                        <a:lumOff val="60000"/>
                      </a:schemeClr>
                    </a:solidFill>
                  </a:tcPr>
                </a:tc>
                <a:tc gridSpan="3">
                  <a:txBody>
                    <a:bodyPr/>
                    <a:lstStyle/>
                    <a:p>
                      <a:pPr algn="ctr"/>
                      <a:r>
                        <a:rPr lang="en-US" sz="1600" b="1" noProof="0" dirty="0" smtClean="0">
                          <a:ln>
                            <a:noFill/>
                          </a:ln>
                          <a:solidFill>
                            <a:schemeClr val="tx2">
                              <a:lumMod val="50000"/>
                            </a:schemeClr>
                          </a:solidFill>
                          <a:latin typeface="+mj-lt"/>
                        </a:rPr>
                        <a:t>Total number of classes</a:t>
                      </a:r>
                      <a:endParaRPr lang="en-US" sz="1600" b="1" noProof="0" dirty="0">
                        <a:ln>
                          <a:noFill/>
                        </a:ln>
                        <a:solidFill>
                          <a:schemeClr val="tx2">
                            <a:lumMod val="50000"/>
                          </a:schemeClr>
                        </a:solidFill>
                        <a:latin typeface="+mj-lt"/>
                      </a:endParaRPr>
                    </a:p>
                  </a:txBody>
                  <a:tcPr anchor="ctr">
                    <a:solidFill>
                      <a:schemeClr val="accent1">
                        <a:lumMod val="20000"/>
                        <a:lumOff val="80000"/>
                      </a:schemeClr>
                    </a:solidFill>
                  </a:tcPr>
                </a:tc>
                <a:tc hMerge="1">
                  <a:txBody>
                    <a:bodyPr/>
                    <a:lstStyle/>
                    <a:p>
                      <a:endParaRPr lang="en-US" dirty="0"/>
                    </a:p>
                  </a:txBody>
                  <a:tcPr>
                    <a:solidFill>
                      <a:schemeClr val="accent1">
                        <a:lumMod val="40000"/>
                        <a:lumOff val="60000"/>
                      </a:schemeClr>
                    </a:solidFill>
                  </a:tcPr>
                </a:tc>
                <a:tc hMerge="1">
                  <a:txBody>
                    <a:bodyPr/>
                    <a:lstStyle/>
                    <a:p>
                      <a:endParaRPr lang="en-US"/>
                    </a:p>
                  </a:txBody>
                  <a:tcPr>
                    <a:solidFill>
                      <a:schemeClr val="accent1">
                        <a:lumMod val="40000"/>
                        <a:lumOff val="60000"/>
                      </a:schemeClr>
                    </a:solidFill>
                  </a:tcPr>
                </a:tc>
              </a:tr>
              <a:tr h="370840">
                <a:tc>
                  <a:txBody>
                    <a:bodyPr/>
                    <a:lstStyle/>
                    <a:p>
                      <a:r>
                        <a:rPr lang="en-US" sz="1400" b="1" strike="noStrike" noProof="0" dirty="0" smtClean="0">
                          <a:ln>
                            <a:noFill/>
                          </a:ln>
                          <a:solidFill>
                            <a:schemeClr val="tx2">
                              <a:lumMod val="50000"/>
                            </a:schemeClr>
                          </a:solidFill>
                          <a:effectLst/>
                          <a:latin typeface="+mn-lt"/>
                        </a:rPr>
                        <a:t>Sport for All Instructor</a:t>
                      </a:r>
                      <a:endParaRPr lang="en-US" sz="1400" b="1" strike="noStrike" noProof="0" dirty="0">
                        <a:ln>
                          <a:noFill/>
                        </a:ln>
                        <a:solidFill>
                          <a:schemeClr val="tx2">
                            <a:lumMod val="50000"/>
                          </a:schemeClr>
                        </a:solidFill>
                        <a:effectLst/>
                        <a:latin typeface="+mn-lt"/>
                      </a:endParaRPr>
                    </a:p>
                  </a:txBody>
                  <a:tcPr anchor="ctr">
                    <a:lnB w="12700" cap="flat" cmpd="sng" algn="ctr">
                      <a:solidFill>
                        <a:schemeClr val="accent1">
                          <a:lumMod val="75000"/>
                        </a:schemeClr>
                      </a:solidFill>
                      <a:prstDash val="solid"/>
                      <a:round/>
                      <a:headEnd type="none" w="med" len="med"/>
                      <a:tailEnd type="none" w="med" len="med"/>
                    </a:lnB>
                    <a:solidFill>
                      <a:schemeClr val="accent2">
                        <a:lumMod val="40000"/>
                        <a:lumOff val="60000"/>
                      </a:schemeClr>
                    </a:solidFill>
                  </a:tcPr>
                </a:tc>
                <a:tc>
                  <a:txBody>
                    <a:bodyPr/>
                    <a:lstStyle/>
                    <a:p>
                      <a:pPr algn="ctr"/>
                      <a:r>
                        <a:rPr lang="en-US" sz="1400" b="1" noProof="0" dirty="0" smtClean="0">
                          <a:ln>
                            <a:noFill/>
                          </a:ln>
                          <a:solidFill>
                            <a:schemeClr val="tx2">
                              <a:lumMod val="50000"/>
                            </a:schemeClr>
                          </a:solidFill>
                          <a:latin typeface="+mn-lt"/>
                        </a:rPr>
                        <a:t>50</a:t>
                      </a:r>
                      <a:endParaRPr lang="en-US" sz="1400" b="1" noProof="0" dirty="0">
                        <a:ln>
                          <a:noFill/>
                        </a:ln>
                        <a:solidFill>
                          <a:schemeClr val="tx2">
                            <a:lumMod val="50000"/>
                          </a:schemeClr>
                        </a:solidFill>
                        <a:latin typeface="+mn-lt"/>
                      </a:endParaRPr>
                    </a:p>
                  </a:txBody>
                  <a:tcPr anchor="ctr">
                    <a:solidFill>
                      <a:schemeClr val="accent2">
                        <a:lumMod val="40000"/>
                        <a:lumOff val="60000"/>
                      </a:schemeClr>
                    </a:solidFill>
                  </a:tcPr>
                </a:tc>
                <a:tc>
                  <a:txBody>
                    <a:bodyPr/>
                    <a:lstStyle/>
                    <a:p>
                      <a:pPr algn="ctr"/>
                      <a:r>
                        <a:rPr lang="en-US" sz="1400" b="1" noProof="0" dirty="0" smtClean="0">
                          <a:ln>
                            <a:noFill/>
                          </a:ln>
                          <a:solidFill>
                            <a:schemeClr val="tx2">
                              <a:lumMod val="50000"/>
                            </a:schemeClr>
                          </a:solidFill>
                          <a:latin typeface="+mn-lt"/>
                        </a:rPr>
                        <a:t>200 (150+</a:t>
                      </a:r>
                      <a:r>
                        <a:rPr lang="en-US" sz="1400" b="1" baseline="0" noProof="0" dirty="0" smtClean="0">
                          <a:ln>
                            <a:noFill/>
                          </a:ln>
                          <a:solidFill>
                            <a:schemeClr val="tx2">
                              <a:lumMod val="50000"/>
                            </a:schemeClr>
                          </a:solidFill>
                          <a:latin typeface="+mn-lt"/>
                        </a:rPr>
                        <a:t>50)</a:t>
                      </a:r>
                      <a:endParaRPr lang="en-US" sz="1400" b="1" noProof="0" dirty="0">
                        <a:ln>
                          <a:noFill/>
                        </a:ln>
                        <a:solidFill>
                          <a:schemeClr val="tx2">
                            <a:lumMod val="50000"/>
                          </a:schemeClr>
                        </a:solidFill>
                        <a:latin typeface="+mn-lt"/>
                      </a:endParaRPr>
                    </a:p>
                  </a:txBody>
                  <a:tcPr anchor="ctr">
                    <a:solidFill>
                      <a:schemeClr val="accent2">
                        <a:lumMod val="40000"/>
                        <a:lumOff val="60000"/>
                      </a:schemeClr>
                    </a:solidFill>
                  </a:tcPr>
                </a:tc>
                <a:tc rowSpan="8">
                  <a:txBody>
                    <a:bodyPr/>
                    <a:lstStyle/>
                    <a:p>
                      <a:pPr algn="ctr"/>
                      <a:r>
                        <a:rPr lang="en-US" sz="1400" b="1" noProof="0" dirty="0" smtClean="0">
                          <a:ln>
                            <a:noFill/>
                          </a:ln>
                          <a:solidFill>
                            <a:schemeClr val="tx2">
                              <a:lumMod val="50000"/>
                            </a:schemeClr>
                          </a:solidFill>
                          <a:latin typeface="+mn-lt"/>
                        </a:rPr>
                        <a:t>500</a:t>
                      </a:r>
                    </a:p>
                    <a:p>
                      <a:pPr algn="ctr"/>
                      <a:r>
                        <a:rPr lang="en-US" sz="1200" b="1" noProof="0" dirty="0" smtClean="0">
                          <a:ln>
                            <a:noFill/>
                          </a:ln>
                          <a:solidFill>
                            <a:schemeClr val="tx2">
                              <a:lumMod val="50000"/>
                            </a:schemeClr>
                          </a:solidFill>
                          <a:latin typeface="+mn-lt"/>
                        </a:rPr>
                        <a:t>Usually Recognized University Degree + appropriate</a:t>
                      </a:r>
                      <a:r>
                        <a:rPr lang="en-US" sz="1200" b="1" baseline="0" noProof="0" dirty="0" smtClean="0">
                          <a:ln>
                            <a:noFill/>
                          </a:ln>
                          <a:solidFill>
                            <a:schemeClr val="tx2">
                              <a:lumMod val="50000"/>
                            </a:schemeClr>
                          </a:solidFill>
                          <a:latin typeface="+mn-lt"/>
                        </a:rPr>
                        <a:t> </a:t>
                      </a:r>
                      <a:r>
                        <a:rPr lang="en-US" sz="1200" b="1" noProof="0" dirty="0" smtClean="0">
                          <a:ln>
                            <a:noFill/>
                          </a:ln>
                          <a:solidFill>
                            <a:schemeClr val="tx2">
                              <a:lumMod val="50000"/>
                            </a:schemeClr>
                          </a:solidFill>
                          <a:latin typeface="+mn-lt"/>
                        </a:rPr>
                        <a:t> practice</a:t>
                      </a:r>
                    </a:p>
                    <a:p>
                      <a:pPr algn="ctr"/>
                      <a:endParaRPr lang="en-US" sz="1600" b="1" noProof="0" dirty="0">
                        <a:ln>
                          <a:noFill/>
                        </a:ln>
                        <a:solidFill>
                          <a:schemeClr val="tx2">
                            <a:lumMod val="50000"/>
                          </a:schemeClr>
                        </a:solidFill>
                        <a:latin typeface="+mn-lt"/>
                      </a:endParaRPr>
                    </a:p>
                  </a:txBody>
                  <a:tcPr vert="vert">
                    <a:solidFill>
                      <a:schemeClr val="accent1">
                        <a:lumMod val="20000"/>
                        <a:lumOff val="80000"/>
                      </a:schemeClr>
                    </a:solidFill>
                  </a:tcPr>
                </a:tc>
              </a:tr>
              <a:tr h="370840">
                <a:tc>
                  <a:txBody>
                    <a:bodyPr/>
                    <a:lstStyle/>
                    <a:p>
                      <a:r>
                        <a:rPr lang="en-US" sz="1400" b="1" strike="noStrike" noProof="0" dirty="0" smtClean="0">
                          <a:ln>
                            <a:noFill/>
                          </a:ln>
                          <a:solidFill>
                            <a:schemeClr val="tx2">
                              <a:lumMod val="50000"/>
                            </a:schemeClr>
                          </a:solidFill>
                          <a:effectLst/>
                          <a:latin typeface="+mn-lt"/>
                        </a:rPr>
                        <a:t>Aerobics Instructor</a:t>
                      </a:r>
                      <a:endParaRPr lang="en-US" sz="1400" b="1" strike="noStrike" noProof="0" dirty="0">
                        <a:ln>
                          <a:noFill/>
                        </a:ln>
                        <a:solidFill>
                          <a:schemeClr val="tx2">
                            <a:lumMod val="50000"/>
                          </a:schemeClr>
                        </a:solidFill>
                        <a:effectLst/>
                        <a:latin typeface="+mn-lt"/>
                      </a:endParaRPr>
                    </a:p>
                  </a:txBody>
                  <a:tcPr anchor="ctr">
                    <a:lnT w="12700" cap="flat" cmpd="sng" algn="ctr">
                      <a:solidFill>
                        <a:schemeClr val="accent1">
                          <a:lumMod val="75000"/>
                        </a:schemeClr>
                      </a:solidFill>
                      <a:prstDash val="solid"/>
                      <a:round/>
                      <a:headEnd type="none" w="med" len="med"/>
                      <a:tailEnd type="none" w="med" len="med"/>
                    </a:lnT>
                    <a:solidFill>
                      <a:schemeClr val="accent2">
                        <a:lumMod val="40000"/>
                        <a:lumOff val="60000"/>
                      </a:schemeClr>
                    </a:solidFill>
                  </a:tcPr>
                </a:tc>
                <a:tc>
                  <a:txBody>
                    <a:bodyPr/>
                    <a:lstStyle/>
                    <a:p>
                      <a:pPr algn="ctr"/>
                      <a:r>
                        <a:rPr lang="en-US" sz="1400" b="1" noProof="0" dirty="0" smtClean="0">
                          <a:ln>
                            <a:noFill/>
                          </a:ln>
                          <a:solidFill>
                            <a:schemeClr val="tx2">
                              <a:lumMod val="50000"/>
                            </a:schemeClr>
                          </a:solidFill>
                          <a:latin typeface="+mn-lt"/>
                        </a:rPr>
                        <a:t>50</a:t>
                      </a:r>
                      <a:endParaRPr lang="en-US" sz="1400" b="1" noProof="0" dirty="0">
                        <a:ln>
                          <a:noFill/>
                        </a:ln>
                        <a:solidFill>
                          <a:schemeClr val="tx2">
                            <a:lumMod val="50000"/>
                          </a:schemeClr>
                        </a:solidFill>
                        <a:latin typeface="+mn-lt"/>
                      </a:endParaRPr>
                    </a:p>
                  </a:txBody>
                  <a:tcPr anchor="ctr">
                    <a:solidFill>
                      <a:schemeClr val="accent2">
                        <a:lumMod val="40000"/>
                        <a:lumOff val="60000"/>
                      </a:schemeClr>
                    </a:solidFill>
                  </a:tcPr>
                </a:tc>
                <a:tc>
                  <a:txBody>
                    <a:bodyPr/>
                    <a:lstStyle/>
                    <a:p>
                      <a:pPr algn="ctr"/>
                      <a:r>
                        <a:rPr lang="en-US" sz="1400" b="1" noProof="0" dirty="0" smtClean="0">
                          <a:ln>
                            <a:noFill/>
                          </a:ln>
                          <a:solidFill>
                            <a:schemeClr val="tx2">
                              <a:lumMod val="50000"/>
                            </a:schemeClr>
                          </a:solidFill>
                          <a:latin typeface="+mn-lt"/>
                        </a:rPr>
                        <a:t>200 (150+</a:t>
                      </a:r>
                      <a:r>
                        <a:rPr lang="en-US" sz="1400" b="1" baseline="0" noProof="0" dirty="0" smtClean="0">
                          <a:ln>
                            <a:noFill/>
                          </a:ln>
                          <a:solidFill>
                            <a:schemeClr val="tx2">
                              <a:lumMod val="50000"/>
                            </a:schemeClr>
                          </a:solidFill>
                          <a:latin typeface="+mn-lt"/>
                        </a:rPr>
                        <a:t>50)</a:t>
                      </a:r>
                      <a:endParaRPr lang="en-US" sz="1400" b="1" noProof="0" dirty="0">
                        <a:ln>
                          <a:noFill/>
                        </a:ln>
                        <a:solidFill>
                          <a:schemeClr val="tx2">
                            <a:lumMod val="50000"/>
                          </a:schemeClr>
                        </a:solidFill>
                        <a:latin typeface="+mn-lt"/>
                      </a:endParaRPr>
                    </a:p>
                  </a:txBody>
                  <a:tcPr anchor="ctr">
                    <a:solidFill>
                      <a:schemeClr val="accent2">
                        <a:lumMod val="40000"/>
                        <a:lumOff val="60000"/>
                      </a:schemeClr>
                    </a:solidFill>
                  </a:tcPr>
                </a:tc>
                <a:tc vMerge="1">
                  <a:txBody>
                    <a:bodyPr/>
                    <a:lstStyle/>
                    <a:p>
                      <a:pPr algn="ctr"/>
                      <a:endParaRPr lang="en-US" sz="1600" b="1" dirty="0">
                        <a:solidFill>
                          <a:srgbClr val="002060"/>
                        </a:solidFill>
                        <a:latin typeface="Cambria" pitchFamily="18" charset="0"/>
                      </a:endParaRPr>
                    </a:p>
                  </a:txBody>
                  <a:tcPr>
                    <a:solidFill>
                      <a:schemeClr val="accent1">
                        <a:lumMod val="40000"/>
                        <a:lumOff val="60000"/>
                      </a:schemeClr>
                    </a:solidFill>
                  </a:tcPr>
                </a:tc>
              </a:tr>
              <a:tr h="370840">
                <a:tc>
                  <a:txBody>
                    <a:bodyPr/>
                    <a:lstStyle/>
                    <a:p>
                      <a:r>
                        <a:rPr lang="en-US" sz="1400" b="1" strike="noStrike" noProof="0" dirty="0" smtClean="0">
                          <a:ln>
                            <a:noFill/>
                          </a:ln>
                          <a:solidFill>
                            <a:schemeClr val="tx2">
                              <a:lumMod val="50000"/>
                            </a:schemeClr>
                          </a:solidFill>
                          <a:effectLst/>
                          <a:latin typeface="+mn-lt"/>
                        </a:rPr>
                        <a:t>Health Enhancing Ph. A. (Exercises) Instructor</a:t>
                      </a:r>
                      <a:endParaRPr lang="en-US" sz="1400" b="1" strike="noStrike" noProof="0" dirty="0">
                        <a:ln>
                          <a:noFill/>
                        </a:ln>
                        <a:solidFill>
                          <a:schemeClr val="tx2">
                            <a:lumMod val="50000"/>
                          </a:schemeClr>
                        </a:solidFill>
                        <a:effectLst/>
                        <a:latin typeface="+mn-lt"/>
                      </a:endParaRPr>
                    </a:p>
                  </a:txBody>
                  <a:tcPr anchor="ctr">
                    <a:solidFill>
                      <a:schemeClr val="accent2">
                        <a:lumMod val="40000"/>
                        <a:lumOff val="60000"/>
                      </a:schemeClr>
                    </a:solidFill>
                  </a:tcPr>
                </a:tc>
                <a:tc>
                  <a:txBody>
                    <a:bodyPr/>
                    <a:lstStyle/>
                    <a:p>
                      <a:pPr algn="ctr"/>
                      <a:r>
                        <a:rPr lang="en-US" sz="1400" b="1" noProof="0" dirty="0" smtClean="0">
                          <a:ln>
                            <a:noFill/>
                          </a:ln>
                          <a:solidFill>
                            <a:schemeClr val="tx2">
                              <a:lumMod val="50000"/>
                            </a:schemeClr>
                          </a:solidFill>
                          <a:latin typeface="+mn-lt"/>
                        </a:rPr>
                        <a:t>50</a:t>
                      </a:r>
                      <a:endParaRPr lang="en-US" sz="1400" b="1" noProof="0" dirty="0">
                        <a:ln>
                          <a:noFill/>
                        </a:ln>
                        <a:solidFill>
                          <a:schemeClr val="tx2">
                            <a:lumMod val="50000"/>
                          </a:schemeClr>
                        </a:solidFill>
                        <a:latin typeface="+mn-lt"/>
                      </a:endParaRPr>
                    </a:p>
                  </a:txBody>
                  <a:tcPr anchor="ctr">
                    <a:solidFill>
                      <a:schemeClr val="accent2">
                        <a:lumMod val="40000"/>
                        <a:lumOff val="60000"/>
                      </a:schemeClr>
                    </a:solidFill>
                  </a:tcPr>
                </a:tc>
                <a:tc>
                  <a:txBody>
                    <a:bodyPr/>
                    <a:lstStyle/>
                    <a:p>
                      <a:pPr algn="ctr"/>
                      <a:r>
                        <a:rPr lang="en-US" sz="1400" b="1" noProof="0" dirty="0" smtClean="0">
                          <a:ln>
                            <a:noFill/>
                          </a:ln>
                          <a:solidFill>
                            <a:schemeClr val="tx2">
                              <a:lumMod val="50000"/>
                            </a:schemeClr>
                          </a:solidFill>
                          <a:latin typeface="+mn-lt"/>
                        </a:rPr>
                        <a:t>200 (150+</a:t>
                      </a:r>
                      <a:r>
                        <a:rPr lang="en-US" sz="1400" b="1" baseline="0" noProof="0" dirty="0" smtClean="0">
                          <a:ln>
                            <a:noFill/>
                          </a:ln>
                          <a:solidFill>
                            <a:schemeClr val="tx2">
                              <a:lumMod val="50000"/>
                            </a:schemeClr>
                          </a:solidFill>
                          <a:latin typeface="+mn-lt"/>
                        </a:rPr>
                        <a:t>50)</a:t>
                      </a:r>
                      <a:endParaRPr lang="en-US" sz="1400" b="1" noProof="0" dirty="0">
                        <a:ln>
                          <a:noFill/>
                        </a:ln>
                        <a:solidFill>
                          <a:schemeClr val="tx2">
                            <a:lumMod val="50000"/>
                          </a:schemeClr>
                        </a:solidFill>
                        <a:latin typeface="+mn-lt"/>
                      </a:endParaRPr>
                    </a:p>
                  </a:txBody>
                  <a:tcPr anchor="ctr">
                    <a:solidFill>
                      <a:schemeClr val="accent2">
                        <a:lumMod val="40000"/>
                        <a:lumOff val="60000"/>
                      </a:schemeClr>
                    </a:solidFill>
                  </a:tcPr>
                </a:tc>
                <a:tc vMerge="1">
                  <a:txBody>
                    <a:bodyPr/>
                    <a:lstStyle/>
                    <a:p>
                      <a:pPr algn="ctr"/>
                      <a:endParaRPr lang="en-US" sz="1600" b="1" dirty="0">
                        <a:solidFill>
                          <a:srgbClr val="002060"/>
                        </a:solidFill>
                        <a:latin typeface="Cambria" pitchFamily="18" charset="0"/>
                      </a:endParaRPr>
                    </a:p>
                  </a:txBody>
                  <a:tcPr>
                    <a:solidFill>
                      <a:schemeClr val="accent1">
                        <a:lumMod val="40000"/>
                        <a:lumOff val="60000"/>
                      </a:schemeClr>
                    </a:solidFill>
                  </a:tcPr>
                </a:tc>
              </a:tr>
              <a:tr h="370840">
                <a:tc>
                  <a:txBody>
                    <a:bodyPr/>
                    <a:lstStyle/>
                    <a:p>
                      <a:r>
                        <a:rPr lang="en-US" sz="1400" b="1" strike="noStrike" noProof="0" dirty="0" smtClean="0">
                          <a:ln>
                            <a:noFill/>
                          </a:ln>
                          <a:solidFill>
                            <a:schemeClr val="tx2">
                              <a:lumMod val="50000"/>
                            </a:schemeClr>
                          </a:solidFill>
                          <a:effectLst/>
                          <a:latin typeface="+mn-lt"/>
                        </a:rPr>
                        <a:t>Parents w Children and Preschool</a:t>
                      </a:r>
                      <a:r>
                        <a:rPr lang="en-US" sz="1400" b="1" strike="noStrike" baseline="0" noProof="0" dirty="0" smtClean="0">
                          <a:ln>
                            <a:noFill/>
                          </a:ln>
                          <a:solidFill>
                            <a:schemeClr val="tx2">
                              <a:lumMod val="50000"/>
                            </a:schemeClr>
                          </a:solidFill>
                          <a:effectLst/>
                          <a:latin typeface="+mn-lt"/>
                        </a:rPr>
                        <a:t> Ch. Instructor</a:t>
                      </a:r>
                      <a:endParaRPr lang="en-US" sz="1400" b="1" strike="noStrike" noProof="0" dirty="0">
                        <a:ln>
                          <a:noFill/>
                        </a:ln>
                        <a:solidFill>
                          <a:schemeClr val="tx2">
                            <a:lumMod val="50000"/>
                          </a:schemeClr>
                        </a:solidFill>
                        <a:effectLst/>
                        <a:latin typeface="+mn-lt"/>
                      </a:endParaRPr>
                    </a:p>
                  </a:txBody>
                  <a:tcPr anchor="ctr">
                    <a:solidFill>
                      <a:schemeClr val="accent2">
                        <a:lumMod val="40000"/>
                        <a:lumOff val="60000"/>
                      </a:schemeClr>
                    </a:solidFill>
                  </a:tcPr>
                </a:tc>
                <a:tc>
                  <a:txBody>
                    <a:bodyPr/>
                    <a:lstStyle/>
                    <a:p>
                      <a:pPr algn="ctr"/>
                      <a:r>
                        <a:rPr lang="en-US" sz="1400" b="1" noProof="0" dirty="0" smtClean="0">
                          <a:ln>
                            <a:noFill/>
                          </a:ln>
                          <a:solidFill>
                            <a:schemeClr val="tx2">
                              <a:lumMod val="50000"/>
                            </a:schemeClr>
                          </a:solidFill>
                          <a:latin typeface="+mn-lt"/>
                        </a:rPr>
                        <a:t>50</a:t>
                      </a:r>
                      <a:endParaRPr lang="en-US" sz="1400" b="1" noProof="0" dirty="0">
                        <a:ln>
                          <a:noFill/>
                        </a:ln>
                        <a:solidFill>
                          <a:schemeClr val="tx2">
                            <a:lumMod val="50000"/>
                          </a:schemeClr>
                        </a:solidFill>
                        <a:latin typeface="+mn-lt"/>
                      </a:endParaRPr>
                    </a:p>
                  </a:txBody>
                  <a:tcPr anchor="ctr">
                    <a:solidFill>
                      <a:schemeClr val="accent2">
                        <a:lumMod val="40000"/>
                        <a:lumOff val="60000"/>
                      </a:schemeClr>
                    </a:solidFill>
                  </a:tcPr>
                </a:tc>
                <a:tc>
                  <a:txBody>
                    <a:bodyPr/>
                    <a:lstStyle/>
                    <a:p>
                      <a:pPr algn="ctr"/>
                      <a:r>
                        <a:rPr lang="en-US" sz="1400" b="1" noProof="0" dirty="0" smtClean="0">
                          <a:ln>
                            <a:noFill/>
                          </a:ln>
                          <a:solidFill>
                            <a:schemeClr val="tx2">
                              <a:lumMod val="50000"/>
                            </a:schemeClr>
                          </a:solidFill>
                          <a:latin typeface="+mn-lt"/>
                        </a:rPr>
                        <a:t>200 (150+</a:t>
                      </a:r>
                      <a:r>
                        <a:rPr lang="en-US" sz="1400" b="1" baseline="0" noProof="0" dirty="0" smtClean="0">
                          <a:ln>
                            <a:noFill/>
                          </a:ln>
                          <a:solidFill>
                            <a:schemeClr val="tx2">
                              <a:lumMod val="50000"/>
                            </a:schemeClr>
                          </a:solidFill>
                          <a:latin typeface="+mn-lt"/>
                        </a:rPr>
                        <a:t>50)</a:t>
                      </a:r>
                      <a:endParaRPr lang="en-US" sz="1400" b="1" noProof="0" dirty="0">
                        <a:ln>
                          <a:noFill/>
                        </a:ln>
                        <a:solidFill>
                          <a:schemeClr val="tx2">
                            <a:lumMod val="50000"/>
                          </a:schemeClr>
                        </a:solidFill>
                        <a:latin typeface="+mn-lt"/>
                      </a:endParaRPr>
                    </a:p>
                  </a:txBody>
                  <a:tcPr anchor="ctr">
                    <a:solidFill>
                      <a:schemeClr val="accent2">
                        <a:lumMod val="40000"/>
                        <a:lumOff val="60000"/>
                      </a:schemeClr>
                    </a:solidFill>
                  </a:tcPr>
                </a:tc>
                <a:tc vMerge="1">
                  <a:txBody>
                    <a:bodyPr/>
                    <a:lstStyle/>
                    <a:p>
                      <a:pPr algn="ctr"/>
                      <a:endParaRPr lang="en-US" sz="1600" b="1" dirty="0">
                        <a:solidFill>
                          <a:srgbClr val="002060"/>
                        </a:solidFill>
                        <a:latin typeface="Cambria" pitchFamily="18" charset="0"/>
                      </a:endParaRPr>
                    </a:p>
                  </a:txBody>
                  <a:tcPr>
                    <a:solidFill>
                      <a:schemeClr val="accent1">
                        <a:lumMod val="40000"/>
                        <a:lumOff val="60000"/>
                      </a:schemeClr>
                    </a:solidFill>
                  </a:tcPr>
                </a:tc>
              </a:tr>
              <a:tr h="370840">
                <a:tc>
                  <a:txBody>
                    <a:bodyPr/>
                    <a:lstStyle/>
                    <a:p>
                      <a:r>
                        <a:rPr lang="en-US" sz="1400" b="1" strike="noStrike" noProof="0" dirty="0" smtClean="0">
                          <a:ln>
                            <a:noFill/>
                          </a:ln>
                          <a:solidFill>
                            <a:schemeClr val="tx2">
                              <a:lumMod val="50000"/>
                            </a:schemeClr>
                          </a:solidFill>
                          <a:effectLst/>
                          <a:latin typeface="+mn-lt"/>
                        </a:rPr>
                        <a:t>Instructor of activities (stay)</a:t>
                      </a:r>
                      <a:r>
                        <a:rPr lang="en-US" sz="1400" b="1" strike="noStrike" baseline="0" noProof="0" dirty="0" smtClean="0">
                          <a:ln>
                            <a:noFill/>
                          </a:ln>
                          <a:solidFill>
                            <a:schemeClr val="tx2">
                              <a:lumMod val="50000"/>
                            </a:schemeClr>
                          </a:solidFill>
                          <a:effectLst/>
                          <a:latin typeface="+mn-lt"/>
                        </a:rPr>
                        <a:t> </a:t>
                      </a:r>
                      <a:r>
                        <a:rPr lang="en-US" sz="1400" b="1" strike="noStrike" noProof="0" dirty="0" smtClean="0">
                          <a:ln>
                            <a:noFill/>
                          </a:ln>
                          <a:solidFill>
                            <a:schemeClr val="tx2">
                              <a:lumMod val="50000"/>
                            </a:schemeClr>
                          </a:solidFill>
                          <a:effectLst/>
                          <a:latin typeface="+mn-lt"/>
                        </a:rPr>
                        <a:t>in nature</a:t>
                      </a:r>
                      <a:endParaRPr lang="en-US" sz="1400" b="1" strike="noStrike" noProof="0" dirty="0">
                        <a:ln>
                          <a:noFill/>
                        </a:ln>
                        <a:solidFill>
                          <a:schemeClr val="tx2">
                            <a:lumMod val="50000"/>
                          </a:schemeClr>
                        </a:solidFill>
                        <a:effectLst/>
                        <a:latin typeface="+mn-lt"/>
                      </a:endParaRPr>
                    </a:p>
                  </a:txBody>
                  <a:tcPr anchor="ctr">
                    <a:solidFill>
                      <a:schemeClr val="accent2">
                        <a:lumMod val="40000"/>
                        <a:lumOff val="60000"/>
                      </a:schemeClr>
                    </a:solidFill>
                  </a:tcPr>
                </a:tc>
                <a:tc>
                  <a:txBody>
                    <a:bodyPr/>
                    <a:lstStyle/>
                    <a:p>
                      <a:pPr algn="ctr"/>
                      <a:r>
                        <a:rPr lang="en-US" sz="1400" b="1" noProof="0" dirty="0" smtClean="0">
                          <a:ln>
                            <a:noFill/>
                          </a:ln>
                          <a:solidFill>
                            <a:schemeClr val="tx2">
                              <a:lumMod val="50000"/>
                            </a:schemeClr>
                          </a:solidFill>
                          <a:latin typeface="+mn-lt"/>
                        </a:rPr>
                        <a:t>50</a:t>
                      </a:r>
                      <a:endParaRPr lang="en-US" sz="1400" b="1" noProof="0" dirty="0">
                        <a:ln>
                          <a:noFill/>
                        </a:ln>
                        <a:solidFill>
                          <a:schemeClr val="tx2">
                            <a:lumMod val="50000"/>
                          </a:schemeClr>
                        </a:solidFill>
                        <a:latin typeface="+mn-lt"/>
                      </a:endParaRPr>
                    </a:p>
                  </a:txBody>
                  <a:tcPr anchor="ctr">
                    <a:solidFill>
                      <a:schemeClr val="accent2">
                        <a:lumMod val="40000"/>
                        <a:lumOff val="60000"/>
                      </a:schemeClr>
                    </a:solidFill>
                  </a:tcPr>
                </a:tc>
                <a:tc>
                  <a:txBody>
                    <a:bodyPr/>
                    <a:lstStyle/>
                    <a:p>
                      <a:pPr algn="ctr"/>
                      <a:r>
                        <a:rPr lang="en-US" sz="1400" b="1" noProof="0" dirty="0" smtClean="0">
                          <a:ln>
                            <a:noFill/>
                          </a:ln>
                          <a:solidFill>
                            <a:schemeClr val="tx2">
                              <a:lumMod val="50000"/>
                            </a:schemeClr>
                          </a:solidFill>
                          <a:latin typeface="+mn-lt"/>
                        </a:rPr>
                        <a:t>200 (150+</a:t>
                      </a:r>
                      <a:r>
                        <a:rPr lang="en-US" sz="1400" b="1" baseline="0" noProof="0" dirty="0" smtClean="0">
                          <a:ln>
                            <a:noFill/>
                          </a:ln>
                          <a:solidFill>
                            <a:schemeClr val="tx2">
                              <a:lumMod val="50000"/>
                            </a:schemeClr>
                          </a:solidFill>
                          <a:latin typeface="+mn-lt"/>
                        </a:rPr>
                        <a:t>50)</a:t>
                      </a:r>
                      <a:endParaRPr lang="en-US" sz="1400" b="1" noProof="0" dirty="0">
                        <a:ln>
                          <a:noFill/>
                        </a:ln>
                        <a:solidFill>
                          <a:schemeClr val="tx2">
                            <a:lumMod val="50000"/>
                          </a:schemeClr>
                        </a:solidFill>
                        <a:latin typeface="+mn-lt"/>
                      </a:endParaRPr>
                    </a:p>
                  </a:txBody>
                  <a:tcPr anchor="ctr">
                    <a:solidFill>
                      <a:schemeClr val="accent2">
                        <a:lumMod val="40000"/>
                        <a:lumOff val="60000"/>
                      </a:schemeClr>
                    </a:solidFill>
                  </a:tcPr>
                </a:tc>
                <a:tc vMerge="1">
                  <a:txBody>
                    <a:bodyPr/>
                    <a:lstStyle/>
                    <a:p>
                      <a:pPr algn="ctr"/>
                      <a:endParaRPr lang="en-US" sz="1600" b="1" dirty="0">
                        <a:solidFill>
                          <a:srgbClr val="002060"/>
                        </a:solidFill>
                        <a:latin typeface="Cambria" pitchFamily="18" charset="0"/>
                      </a:endParaRPr>
                    </a:p>
                  </a:txBody>
                  <a:tcPr>
                    <a:solidFill>
                      <a:schemeClr val="accent1">
                        <a:lumMod val="40000"/>
                        <a:lumOff val="60000"/>
                      </a:schemeClr>
                    </a:solidFill>
                  </a:tcPr>
                </a:tc>
              </a:tr>
              <a:tr h="370840">
                <a:tc>
                  <a:txBody>
                    <a:bodyPr/>
                    <a:lstStyle/>
                    <a:p>
                      <a:r>
                        <a:rPr lang="en-US" sz="1400" b="1" strike="noStrike" noProof="0" dirty="0" smtClean="0">
                          <a:ln>
                            <a:noFill/>
                          </a:ln>
                          <a:solidFill>
                            <a:schemeClr val="tx2">
                              <a:lumMod val="50000"/>
                            </a:schemeClr>
                          </a:solidFill>
                          <a:effectLst/>
                          <a:latin typeface="+mn-lt"/>
                        </a:rPr>
                        <a:t>Yoga</a:t>
                      </a:r>
                      <a:r>
                        <a:rPr lang="en-US" sz="1400" b="1" strike="noStrike" baseline="0" noProof="0" dirty="0" smtClean="0">
                          <a:ln>
                            <a:noFill/>
                          </a:ln>
                          <a:solidFill>
                            <a:schemeClr val="tx2">
                              <a:lumMod val="50000"/>
                            </a:schemeClr>
                          </a:solidFill>
                          <a:effectLst/>
                          <a:latin typeface="+mn-lt"/>
                        </a:rPr>
                        <a:t> Instructor</a:t>
                      </a:r>
                      <a:endParaRPr lang="en-US" sz="1400" b="1" strike="noStrike" noProof="0" dirty="0">
                        <a:ln>
                          <a:noFill/>
                        </a:ln>
                        <a:solidFill>
                          <a:schemeClr val="tx2">
                            <a:lumMod val="50000"/>
                          </a:schemeClr>
                        </a:solidFill>
                        <a:effectLst/>
                        <a:latin typeface="+mn-lt"/>
                      </a:endParaRPr>
                    </a:p>
                  </a:txBody>
                  <a:tcPr anchor="ctr">
                    <a:solidFill>
                      <a:schemeClr val="accent1">
                        <a:lumMod val="20000"/>
                        <a:lumOff val="80000"/>
                      </a:schemeClr>
                    </a:solidFill>
                  </a:tcPr>
                </a:tc>
                <a:tc>
                  <a:txBody>
                    <a:bodyPr/>
                    <a:lstStyle/>
                    <a:p>
                      <a:pPr algn="ctr"/>
                      <a:r>
                        <a:rPr lang="en-US" sz="1400" b="1" noProof="0" dirty="0" smtClean="0">
                          <a:ln>
                            <a:noFill/>
                          </a:ln>
                          <a:solidFill>
                            <a:schemeClr val="tx2">
                              <a:lumMod val="50000"/>
                            </a:schemeClr>
                          </a:solidFill>
                          <a:latin typeface="+mn-lt"/>
                        </a:rPr>
                        <a:t>50</a:t>
                      </a:r>
                      <a:endParaRPr lang="en-US" sz="1400" b="1" noProof="0" dirty="0">
                        <a:ln>
                          <a:noFill/>
                        </a:ln>
                        <a:solidFill>
                          <a:schemeClr val="tx2">
                            <a:lumMod val="50000"/>
                          </a:schemeClr>
                        </a:solidFill>
                        <a:latin typeface="+mn-lt"/>
                      </a:endParaRPr>
                    </a:p>
                  </a:txBody>
                  <a:tcPr anchor="ctr">
                    <a:solidFill>
                      <a:schemeClr val="accent1">
                        <a:lumMod val="20000"/>
                        <a:lumOff val="80000"/>
                      </a:schemeClr>
                    </a:solidFill>
                  </a:tcPr>
                </a:tc>
                <a:tc>
                  <a:txBody>
                    <a:bodyPr/>
                    <a:lstStyle/>
                    <a:p>
                      <a:pPr algn="ctr"/>
                      <a:r>
                        <a:rPr lang="en-US" sz="1400" b="1" noProof="0" dirty="0" smtClean="0">
                          <a:ln>
                            <a:noFill/>
                          </a:ln>
                          <a:solidFill>
                            <a:schemeClr val="tx2">
                              <a:lumMod val="50000"/>
                            </a:schemeClr>
                          </a:solidFill>
                          <a:latin typeface="+mn-lt"/>
                        </a:rPr>
                        <a:t>-</a:t>
                      </a:r>
                      <a:endParaRPr lang="en-US" sz="1400" b="1" noProof="0" dirty="0">
                        <a:ln>
                          <a:noFill/>
                        </a:ln>
                        <a:solidFill>
                          <a:schemeClr val="tx2">
                            <a:lumMod val="50000"/>
                          </a:schemeClr>
                        </a:solidFill>
                        <a:latin typeface="+mn-lt"/>
                      </a:endParaRPr>
                    </a:p>
                  </a:txBody>
                  <a:tcPr anchor="ctr">
                    <a:solidFill>
                      <a:schemeClr val="accent1">
                        <a:lumMod val="20000"/>
                        <a:lumOff val="80000"/>
                      </a:schemeClr>
                    </a:solidFill>
                  </a:tcPr>
                </a:tc>
                <a:tc vMerge="1">
                  <a:txBody>
                    <a:bodyPr/>
                    <a:lstStyle/>
                    <a:p>
                      <a:pPr algn="ctr"/>
                      <a:endParaRPr lang="en-US" sz="1600" b="1" dirty="0">
                        <a:solidFill>
                          <a:srgbClr val="002060"/>
                        </a:solidFill>
                        <a:latin typeface="Cambria" pitchFamily="18" charset="0"/>
                      </a:endParaRPr>
                    </a:p>
                  </a:txBody>
                  <a:tcPr>
                    <a:solidFill>
                      <a:schemeClr val="accent1">
                        <a:lumMod val="40000"/>
                        <a:lumOff val="60000"/>
                      </a:schemeClr>
                    </a:solidFill>
                  </a:tcPr>
                </a:tc>
              </a:tr>
              <a:tr h="370840">
                <a:tc>
                  <a:txBody>
                    <a:bodyPr/>
                    <a:lstStyle/>
                    <a:p>
                      <a:r>
                        <a:rPr lang="en-US" sz="1400" b="1" strike="noStrike" noProof="0" dirty="0" smtClean="0">
                          <a:ln>
                            <a:noFill/>
                          </a:ln>
                          <a:solidFill>
                            <a:schemeClr val="tx2">
                              <a:lumMod val="50000"/>
                            </a:schemeClr>
                          </a:solidFill>
                          <a:effectLst/>
                          <a:latin typeface="+mn-lt"/>
                        </a:rPr>
                        <a:t>Ph. Activities with Music Instructor</a:t>
                      </a:r>
                      <a:endParaRPr lang="en-US" sz="1400" b="1" strike="noStrike" noProof="0" dirty="0">
                        <a:ln>
                          <a:noFill/>
                        </a:ln>
                        <a:solidFill>
                          <a:schemeClr val="tx2">
                            <a:lumMod val="50000"/>
                          </a:schemeClr>
                        </a:solidFill>
                        <a:effectLst/>
                        <a:latin typeface="+mn-lt"/>
                      </a:endParaRPr>
                    </a:p>
                  </a:txBody>
                  <a:tcPr anchor="ctr">
                    <a:solidFill>
                      <a:schemeClr val="accent1">
                        <a:lumMod val="20000"/>
                        <a:lumOff val="80000"/>
                      </a:schemeClr>
                    </a:solidFill>
                  </a:tcPr>
                </a:tc>
                <a:tc>
                  <a:txBody>
                    <a:bodyPr/>
                    <a:lstStyle/>
                    <a:p>
                      <a:pPr algn="ctr"/>
                      <a:r>
                        <a:rPr lang="en-US" sz="1400" b="1" noProof="0" dirty="0" smtClean="0">
                          <a:ln>
                            <a:noFill/>
                          </a:ln>
                          <a:solidFill>
                            <a:schemeClr val="tx2">
                              <a:lumMod val="50000"/>
                            </a:schemeClr>
                          </a:solidFill>
                          <a:latin typeface="+mn-lt"/>
                        </a:rPr>
                        <a:t>50</a:t>
                      </a:r>
                      <a:endParaRPr lang="en-US" sz="1400" b="1" noProof="0" dirty="0">
                        <a:ln>
                          <a:noFill/>
                        </a:ln>
                        <a:solidFill>
                          <a:schemeClr val="tx2">
                            <a:lumMod val="50000"/>
                          </a:schemeClr>
                        </a:solidFill>
                        <a:latin typeface="+mn-lt"/>
                      </a:endParaRPr>
                    </a:p>
                  </a:txBody>
                  <a:tcPr anchor="ctr">
                    <a:solidFill>
                      <a:schemeClr val="accent1">
                        <a:lumMod val="20000"/>
                        <a:lumOff val="80000"/>
                      </a:schemeClr>
                    </a:solidFill>
                  </a:tcPr>
                </a:tc>
                <a:tc>
                  <a:txBody>
                    <a:bodyPr/>
                    <a:lstStyle/>
                    <a:p>
                      <a:pPr algn="ctr"/>
                      <a:r>
                        <a:rPr lang="en-US" sz="1400" b="1" noProof="0" dirty="0" smtClean="0">
                          <a:ln>
                            <a:noFill/>
                          </a:ln>
                          <a:solidFill>
                            <a:schemeClr val="tx2">
                              <a:lumMod val="50000"/>
                            </a:schemeClr>
                          </a:solidFill>
                          <a:latin typeface="+mn-lt"/>
                        </a:rPr>
                        <a:t>-</a:t>
                      </a:r>
                      <a:endParaRPr lang="en-US" sz="1400" b="1" noProof="0" dirty="0">
                        <a:ln>
                          <a:noFill/>
                        </a:ln>
                        <a:solidFill>
                          <a:schemeClr val="tx2">
                            <a:lumMod val="50000"/>
                          </a:schemeClr>
                        </a:solidFill>
                        <a:latin typeface="+mn-lt"/>
                      </a:endParaRPr>
                    </a:p>
                  </a:txBody>
                  <a:tcPr anchor="ctr">
                    <a:solidFill>
                      <a:schemeClr val="accent1">
                        <a:lumMod val="20000"/>
                        <a:lumOff val="80000"/>
                      </a:schemeClr>
                    </a:solidFill>
                  </a:tcPr>
                </a:tc>
                <a:tc vMerge="1">
                  <a:txBody>
                    <a:bodyPr/>
                    <a:lstStyle/>
                    <a:p>
                      <a:pPr algn="ctr"/>
                      <a:endParaRPr lang="en-US" sz="1600" b="1" dirty="0">
                        <a:solidFill>
                          <a:srgbClr val="002060"/>
                        </a:solidFill>
                        <a:latin typeface="Cambria" pitchFamily="18" charset="0"/>
                      </a:endParaRPr>
                    </a:p>
                  </a:txBody>
                  <a:tcPr>
                    <a:solidFill>
                      <a:schemeClr val="accent1">
                        <a:lumMod val="40000"/>
                        <a:lumOff val="60000"/>
                      </a:schemeClr>
                    </a:solidFill>
                  </a:tcPr>
                </a:tc>
              </a:tr>
              <a:tr h="370840">
                <a:tc>
                  <a:txBody>
                    <a:bodyPr/>
                    <a:lstStyle/>
                    <a:p>
                      <a:r>
                        <a:rPr lang="en-US" sz="1400" b="1" strike="noStrike" noProof="0" dirty="0" smtClean="0">
                          <a:ln>
                            <a:noFill/>
                          </a:ln>
                          <a:solidFill>
                            <a:schemeClr val="tx2">
                              <a:lumMod val="50000"/>
                            </a:schemeClr>
                          </a:solidFill>
                          <a:effectLst/>
                          <a:latin typeface="+mn-lt"/>
                        </a:rPr>
                        <a:t>Instructor</a:t>
                      </a:r>
                      <a:r>
                        <a:rPr lang="en-US" sz="1400" b="1" strike="noStrike" baseline="0" noProof="0" dirty="0" smtClean="0">
                          <a:ln>
                            <a:noFill/>
                          </a:ln>
                          <a:solidFill>
                            <a:schemeClr val="tx2">
                              <a:lumMod val="50000"/>
                            </a:schemeClr>
                          </a:solidFill>
                          <a:effectLst/>
                          <a:latin typeface="+mn-lt"/>
                        </a:rPr>
                        <a:t> of Seniors  (since 2014)</a:t>
                      </a:r>
                      <a:endParaRPr lang="en-US" sz="1400" b="1" strike="noStrike" noProof="0" dirty="0">
                        <a:ln>
                          <a:noFill/>
                        </a:ln>
                        <a:solidFill>
                          <a:schemeClr val="tx2">
                            <a:lumMod val="50000"/>
                          </a:schemeClr>
                        </a:solidFill>
                        <a:effectLst/>
                        <a:latin typeface="+mn-lt"/>
                      </a:endParaRPr>
                    </a:p>
                  </a:txBody>
                  <a:tcPr anchor="ctr">
                    <a:solidFill>
                      <a:schemeClr val="accent1">
                        <a:lumMod val="20000"/>
                        <a:lumOff val="80000"/>
                      </a:schemeClr>
                    </a:solidFill>
                  </a:tcPr>
                </a:tc>
                <a:tc>
                  <a:txBody>
                    <a:bodyPr/>
                    <a:lstStyle/>
                    <a:p>
                      <a:pPr algn="ctr"/>
                      <a:r>
                        <a:rPr lang="en-US" sz="1400" b="1" noProof="0" dirty="0" smtClean="0">
                          <a:ln>
                            <a:noFill/>
                          </a:ln>
                          <a:solidFill>
                            <a:schemeClr val="tx2">
                              <a:lumMod val="50000"/>
                            </a:schemeClr>
                          </a:solidFill>
                          <a:latin typeface="+mn-lt"/>
                        </a:rPr>
                        <a:t>50</a:t>
                      </a:r>
                      <a:endParaRPr lang="en-US" sz="1400" b="1" noProof="0" dirty="0">
                        <a:ln>
                          <a:noFill/>
                        </a:ln>
                        <a:solidFill>
                          <a:schemeClr val="tx2">
                            <a:lumMod val="50000"/>
                          </a:schemeClr>
                        </a:solidFill>
                        <a:latin typeface="+mn-lt"/>
                      </a:endParaRPr>
                    </a:p>
                  </a:txBody>
                  <a:tcPr anchor="ctr">
                    <a:solidFill>
                      <a:schemeClr val="accent1">
                        <a:lumMod val="20000"/>
                        <a:lumOff val="80000"/>
                      </a:schemeClr>
                    </a:solidFill>
                  </a:tcPr>
                </a:tc>
                <a:tc>
                  <a:txBody>
                    <a:bodyPr/>
                    <a:lstStyle/>
                    <a:p>
                      <a:pPr algn="ctr"/>
                      <a:r>
                        <a:rPr lang="en-US" sz="1400" b="1" noProof="0" dirty="0" smtClean="0">
                          <a:ln>
                            <a:noFill/>
                          </a:ln>
                          <a:solidFill>
                            <a:schemeClr val="tx2">
                              <a:lumMod val="50000"/>
                            </a:schemeClr>
                          </a:solidFill>
                          <a:latin typeface="+mn-lt"/>
                        </a:rPr>
                        <a:t>-</a:t>
                      </a:r>
                      <a:endParaRPr lang="en-US" sz="1400" b="1" noProof="0" dirty="0">
                        <a:ln>
                          <a:noFill/>
                        </a:ln>
                        <a:solidFill>
                          <a:schemeClr val="tx2">
                            <a:lumMod val="50000"/>
                          </a:schemeClr>
                        </a:solidFill>
                        <a:latin typeface="+mn-lt"/>
                      </a:endParaRPr>
                    </a:p>
                  </a:txBody>
                  <a:tcPr anchor="ctr">
                    <a:solidFill>
                      <a:schemeClr val="accent1">
                        <a:lumMod val="20000"/>
                        <a:lumOff val="80000"/>
                      </a:schemeClr>
                    </a:solidFill>
                  </a:tcPr>
                </a:tc>
                <a:tc vMerge="1">
                  <a:txBody>
                    <a:bodyPr/>
                    <a:lstStyle/>
                    <a:p>
                      <a:pPr algn="ctr"/>
                      <a:endParaRPr lang="en-US" sz="1600" b="1" dirty="0">
                        <a:solidFill>
                          <a:srgbClr val="002060"/>
                        </a:solidFill>
                        <a:latin typeface="Cambria" pitchFamily="18" charset="0"/>
                      </a:endParaRPr>
                    </a:p>
                  </a:txBody>
                  <a:tcPr>
                    <a:solidFill>
                      <a:schemeClr val="accent1">
                        <a:lumMod val="40000"/>
                        <a:lumOff val="60000"/>
                      </a:schemeClr>
                    </a:solidFill>
                  </a:tcPr>
                </a:tc>
              </a:tr>
            </a:tbl>
          </a:graphicData>
        </a:graphic>
      </p:graphicFrame>
      <p:sp>
        <p:nvSpPr>
          <p:cNvPr id="7" name="TextovéPole 6"/>
          <p:cNvSpPr txBox="1"/>
          <p:nvPr/>
        </p:nvSpPr>
        <p:spPr>
          <a:xfrm>
            <a:off x="642910" y="500042"/>
            <a:ext cx="7097442" cy="338554"/>
          </a:xfrm>
          <a:prstGeom prst="rect">
            <a:avLst/>
          </a:prstGeom>
          <a:solidFill>
            <a:schemeClr val="accent1">
              <a:lumMod val="75000"/>
            </a:schemeClr>
          </a:solid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r>
              <a:rPr lang="en-US" sz="1600" b="1" dirty="0" smtClean="0">
                <a:solidFill>
                  <a:schemeClr val="tx2">
                    <a:lumMod val="50000"/>
                  </a:schemeClr>
                </a:solidFill>
                <a:latin typeface="+mj-lt"/>
              </a:rPr>
              <a:t>Summary of Specializations of COS Sport for All Education System</a:t>
            </a:r>
            <a:endParaRPr lang="en-US" sz="1600" b="1" dirty="0">
              <a:solidFill>
                <a:schemeClr val="tx2">
                  <a:lumMod val="50000"/>
                </a:schemeClr>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0"/>
                <a:alpha val="77000"/>
              </a:schemeClr>
            </a:gs>
            <a:gs pos="100000">
              <a:srgbClr val="D1C39F"/>
            </a:gs>
          </a:gsLst>
          <a:lin ang="5400000" scaled="0"/>
        </a:gradFill>
        <a:effectLst/>
      </p:bgPr>
    </p:bg>
    <p:spTree>
      <p:nvGrpSpPr>
        <p:cNvPr id="1" name=""/>
        <p:cNvGrpSpPr/>
        <p:nvPr/>
      </p:nvGrpSpPr>
      <p:grpSpPr>
        <a:xfrm>
          <a:off x="0" y="0"/>
          <a:ext cx="0" cy="0"/>
          <a:chOff x="0" y="0"/>
          <a:chExt cx="0" cy="0"/>
        </a:xfrm>
      </p:grpSpPr>
      <p:sp>
        <p:nvSpPr>
          <p:cNvPr id="4" name="Nadpis 3"/>
          <p:cNvSpPr>
            <a:spLocks noGrp="1"/>
          </p:cNvSpPr>
          <p:nvPr>
            <p:ph type="title"/>
          </p:nvPr>
        </p:nvSpPr>
        <p:spPr>
          <a:xfrm>
            <a:off x="357158" y="195754"/>
            <a:ext cx="8607330" cy="928694"/>
          </a:xfrm>
          <a:solidFill>
            <a:schemeClr val="tx2">
              <a:lumMod val="75000"/>
            </a:schemeClr>
          </a:solidFill>
          <a:ln w="19050">
            <a:noFill/>
          </a:ln>
          <a:effectLst/>
          <a:scene3d>
            <a:camera prst="orthographicFront">
              <a:rot lat="0" lon="0" rev="0"/>
            </a:camera>
            <a:lightRig rig="chilly" dir="t">
              <a:rot lat="0" lon="0" rev="18480000"/>
            </a:lightRig>
          </a:scene3d>
          <a:sp3d prstMaterial="clear">
            <a:bevelT h="63500"/>
          </a:sp3d>
        </p:spPr>
        <p:txBody>
          <a:bodyPr>
            <a:normAutofit fontScale="90000"/>
          </a:bodyPr>
          <a:lstStyle/>
          <a:p>
            <a:pPr algn="l"/>
            <a:r>
              <a:rPr lang="en-US" sz="2800" dirty="0" smtClean="0">
                <a:effectLst>
                  <a:outerShdw blurRad="38100" dist="38100" dir="2700000" algn="tl">
                    <a:srgbClr val="000000">
                      <a:alpha val="43137"/>
                    </a:srgbClr>
                  </a:outerShdw>
                </a:effectLst>
              </a:rPr>
              <a:t>           </a:t>
            </a:r>
            <a:r>
              <a:rPr lang="en-US" sz="2200" b="1" dirty="0" smtClean="0">
                <a:solidFill>
                  <a:schemeClr val="bg1"/>
                </a:solidFill>
                <a:effectLst>
                  <a:outerShdw blurRad="38100" dist="38100" dir="2700000" algn="tl">
                    <a:srgbClr val="000000">
                      <a:alpha val="43137"/>
                    </a:srgbClr>
                  </a:outerShdw>
                </a:effectLst>
              </a:rPr>
              <a:t>Czech </a:t>
            </a:r>
            <a:r>
              <a:rPr lang="en-US" sz="2200" b="1" dirty="0" err="1" smtClean="0">
                <a:solidFill>
                  <a:schemeClr val="bg1"/>
                </a:solidFill>
                <a:effectLst>
                  <a:outerShdw blurRad="38100" dist="38100" dir="2700000" algn="tl">
                    <a:srgbClr val="000000">
                      <a:alpha val="43137"/>
                    </a:srgbClr>
                  </a:outerShdw>
                </a:effectLst>
              </a:rPr>
              <a:t>Sokol</a:t>
            </a:r>
            <a:r>
              <a:rPr lang="en-US" sz="2200" b="1" dirty="0" smtClean="0">
                <a:solidFill>
                  <a:schemeClr val="bg1"/>
                </a:solidFill>
                <a:effectLst>
                  <a:outerShdw blurRad="38100" dist="38100" dir="2700000" algn="tl">
                    <a:srgbClr val="000000">
                      <a:alpha val="43137"/>
                    </a:srgbClr>
                  </a:outerShdw>
                </a:effectLst>
              </a:rPr>
              <a:t> Organization</a:t>
            </a:r>
            <a:br>
              <a:rPr lang="en-US" sz="2200" b="1" dirty="0" smtClean="0">
                <a:solidFill>
                  <a:schemeClr val="bg1"/>
                </a:solidFill>
                <a:effectLst>
                  <a:outerShdw blurRad="38100" dist="38100" dir="2700000" algn="tl">
                    <a:srgbClr val="000000">
                      <a:alpha val="43137"/>
                    </a:srgbClr>
                  </a:outerShdw>
                </a:effectLst>
              </a:rPr>
            </a:br>
            <a:r>
              <a:rPr lang="en-US" sz="2800" dirty="0" smtClean="0">
                <a:solidFill>
                  <a:schemeClr val="bg1"/>
                </a:solidFill>
              </a:rPr>
              <a:t>           </a:t>
            </a:r>
            <a:r>
              <a:rPr lang="en-US" sz="1200" b="1" dirty="0" smtClean="0">
                <a:solidFill>
                  <a:schemeClr val="bg1"/>
                </a:solidFill>
                <a:effectLst>
                  <a:outerShdw blurRad="38100" dist="38100" dir="2700000" algn="tl">
                    <a:srgbClr val="000000">
                      <a:alpha val="43137"/>
                    </a:srgbClr>
                  </a:outerShdw>
                </a:effectLst>
              </a:rPr>
              <a:t>Developing the competences of instructors delivering physical activity programs for elderly people.</a:t>
            </a:r>
            <a:endParaRPr lang="en-US" sz="1200" b="1" dirty="0">
              <a:solidFill>
                <a:schemeClr val="bg1"/>
              </a:solidFill>
              <a:effectLst>
                <a:outerShdw blurRad="38100" dist="38100" dir="2700000" algn="tl">
                  <a:srgbClr val="000000">
                    <a:alpha val="43137"/>
                  </a:srgbClr>
                </a:outerShdw>
              </a:effectLst>
            </a:endParaRPr>
          </a:p>
        </p:txBody>
      </p:sp>
      <p:sp>
        <p:nvSpPr>
          <p:cNvPr id="10" name="Zástupný symbol pro obsah 9"/>
          <p:cNvSpPr>
            <a:spLocks noGrp="1"/>
          </p:cNvSpPr>
          <p:nvPr>
            <p:ph idx="1"/>
          </p:nvPr>
        </p:nvSpPr>
        <p:spPr>
          <a:xfrm>
            <a:off x="457200" y="1916832"/>
            <a:ext cx="8329642" cy="4500594"/>
          </a:xfrm>
        </p:spPr>
        <p:txBody>
          <a:bodyPr>
            <a:noAutofit/>
          </a:bodyPr>
          <a:lstStyle/>
          <a:p>
            <a:pPr marL="0" indent="185738">
              <a:buFont typeface="Wingdings" pitchFamily="2" charset="2"/>
              <a:buChar char="§"/>
              <a:tabLst>
                <a:tab pos="1792288" algn="l"/>
              </a:tabLst>
            </a:pPr>
            <a:r>
              <a:rPr lang="en-US" sz="1600" b="1" dirty="0" smtClean="0">
                <a:solidFill>
                  <a:schemeClr val="tx2">
                    <a:lumMod val="50000"/>
                  </a:schemeClr>
                </a:solidFill>
                <a:latin typeface="+mj-lt"/>
              </a:rPr>
              <a:t>Senior members	22 265</a:t>
            </a:r>
          </a:p>
          <a:p>
            <a:pPr marL="0" indent="20638">
              <a:buNone/>
              <a:tabLst>
                <a:tab pos="1792288" algn="l"/>
              </a:tabLst>
            </a:pPr>
            <a:endParaRPr lang="en-US" sz="1600" b="1" dirty="0" smtClean="0">
              <a:solidFill>
                <a:schemeClr val="tx2">
                  <a:lumMod val="50000"/>
                </a:schemeClr>
              </a:solidFill>
              <a:latin typeface="+mj-lt"/>
            </a:endParaRPr>
          </a:p>
          <a:p>
            <a:pPr marL="85725" indent="185738">
              <a:buNone/>
              <a:tabLst>
                <a:tab pos="1792288" algn="l"/>
              </a:tabLst>
            </a:pPr>
            <a:endParaRPr lang="en-US" sz="1600" dirty="0" smtClean="0">
              <a:solidFill>
                <a:schemeClr val="tx2">
                  <a:lumMod val="50000"/>
                </a:schemeClr>
              </a:solidFill>
            </a:endParaRPr>
          </a:p>
          <a:p>
            <a:pPr marL="0" indent="0">
              <a:buNone/>
              <a:tabLst>
                <a:tab pos="1792288" algn="l"/>
              </a:tabLst>
            </a:pPr>
            <a:endParaRPr lang="en-US" sz="1600" b="1" dirty="0" smtClean="0">
              <a:solidFill>
                <a:schemeClr val="tx2">
                  <a:lumMod val="50000"/>
                </a:schemeClr>
              </a:solidFill>
              <a:latin typeface="+mj-lt"/>
            </a:endParaRPr>
          </a:p>
          <a:p>
            <a:pPr marL="0" indent="0">
              <a:buNone/>
              <a:tabLst>
                <a:tab pos="1792288" algn="l"/>
              </a:tabLst>
            </a:pPr>
            <a:endParaRPr lang="en-US" sz="1600" b="1" dirty="0" smtClean="0">
              <a:solidFill>
                <a:schemeClr val="tx2">
                  <a:lumMod val="50000"/>
                </a:schemeClr>
              </a:solidFill>
              <a:latin typeface="+mj-lt"/>
            </a:endParaRPr>
          </a:p>
          <a:p>
            <a:pPr marL="0" indent="185738">
              <a:buFont typeface="Wingdings" pitchFamily="2" charset="2"/>
              <a:buChar char="§"/>
              <a:tabLst>
                <a:tab pos="1792288" algn="l"/>
              </a:tabLst>
            </a:pPr>
            <a:r>
              <a:rPr lang="en-US" sz="1600" b="1" dirty="0" smtClean="0">
                <a:solidFill>
                  <a:schemeClr val="tx2">
                    <a:lumMod val="50000"/>
                  </a:schemeClr>
                </a:solidFill>
                <a:latin typeface="+mj-lt"/>
              </a:rPr>
              <a:t>The most favorite activities of Seniors:</a:t>
            </a:r>
            <a:endParaRPr lang="en-US" sz="1600" dirty="0" smtClean="0">
              <a:solidFill>
                <a:schemeClr val="tx2">
                  <a:lumMod val="50000"/>
                </a:schemeClr>
              </a:solidFill>
            </a:endParaRPr>
          </a:p>
        </p:txBody>
      </p:sp>
      <p:sp>
        <p:nvSpPr>
          <p:cNvPr id="5" name="Zástupný symbol pro zápatí 4"/>
          <p:cNvSpPr>
            <a:spLocks noGrp="1"/>
          </p:cNvSpPr>
          <p:nvPr>
            <p:ph type="ftr" sz="quarter" idx="11"/>
          </p:nvPr>
        </p:nvSpPr>
        <p:spPr>
          <a:xfrm>
            <a:off x="2571736" y="6356350"/>
            <a:ext cx="4000528" cy="365125"/>
          </a:xfrm>
        </p:spPr>
        <p:txBody>
          <a:bodyPr/>
          <a:lstStyle/>
          <a:p>
            <a:r>
              <a:rPr lang="en-US" smtClean="0"/>
              <a:t>MOVING Age Conference 30th April - 2nd May, Gent</a:t>
            </a:r>
            <a:endParaRPr lang="en-US"/>
          </a:p>
        </p:txBody>
      </p:sp>
      <p:sp>
        <p:nvSpPr>
          <p:cNvPr id="11266" name="Rectangle 2"/>
          <p:cNvSpPr>
            <a:spLocks noChangeArrowheads="1"/>
          </p:cNvSpPr>
          <p:nvPr/>
        </p:nvSpPr>
        <p:spPr bwMode="auto">
          <a:xfrm>
            <a:off x="0" y="0"/>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265" name="Object 1"/>
          <p:cNvGraphicFramePr>
            <a:graphicFrameLocks noChangeAspect="1"/>
          </p:cNvGraphicFramePr>
          <p:nvPr/>
        </p:nvGraphicFramePr>
        <p:xfrm>
          <a:off x="428596" y="285728"/>
          <a:ext cx="714380" cy="714380"/>
        </p:xfrm>
        <a:graphic>
          <a:graphicData uri="http://schemas.openxmlformats.org/presentationml/2006/ole">
            <mc:AlternateContent xmlns:mc="http://schemas.openxmlformats.org/markup-compatibility/2006">
              <mc:Choice xmlns:v="urn:schemas-microsoft-com:vml" Requires="v">
                <p:oleObj spid="_x0000_s33813" r:id="rId4" imgW="1192680" imgH="1200960" progId="">
                  <p:embed/>
                </p:oleObj>
              </mc:Choice>
              <mc:Fallback>
                <p:oleObj r:id="rId4" imgW="1192680" imgH="1200960" progId="">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596" y="285728"/>
                        <a:ext cx="714380" cy="7143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Obdélník 6"/>
          <p:cNvSpPr/>
          <p:nvPr/>
        </p:nvSpPr>
        <p:spPr>
          <a:xfrm>
            <a:off x="357158" y="1241396"/>
            <a:ext cx="3278738" cy="369332"/>
          </a:xfrm>
          <a:prstGeom prst="rect">
            <a:avLst/>
          </a:prstGeom>
          <a:solidFill>
            <a:schemeClr val="accent1">
              <a:lumMod val="75000"/>
            </a:schemeClr>
          </a:solidFill>
          <a:ln>
            <a:noFill/>
          </a:ln>
          <a:effectLst/>
          <a:scene3d>
            <a:camera prst="orthographicFront">
              <a:rot lat="0" lon="0" rev="0"/>
            </a:camera>
            <a:lightRig rig="chilly" dir="t">
              <a:rot lat="0" lon="0" rev="18480000"/>
            </a:lightRig>
          </a:scene3d>
          <a:sp3d prstMaterial="clear">
            <a:bevelT h="63500"/>
          </a:sp3d>
        </p:spPr>
        <p:txBody>
          <a:bodyPr wrap="square">
            <a:spAutoFit/>
          </a:bodyPr>
          <a:lstStyle/>
          <a:p>
            <a:pPr indent="20638"/>
            <a:r>
              <a:rPr lang="en-US" b="1" dirty="0" smtClean="0">
                <a:solidFill>
                  <a:schemeClr val="tx2">
                    <a:lumMod val="50000"/>
                  </a:schemeClr>
                </a:solidFill>
                <a:latin typeface="+mj-lt"/>
              </a:rPr>
              <a:t>COS Sport for All - Seniors</a:t>
            </a:r>
          </a:p>
        </p:txBody>
      </p:sp>
      <p:sp>
        <p:nvSpPr>
          <p:cNvPr id="9" name="TextovéPole 8"/>
          <p:cNvSpPr txBox="1"/>
          <p:nvPr/>
        </p:nvSpPr>
        <p:spPr>
          <a:xfrm>
            <a:off x="4572000" y="3786190"/>
            <a:ext cx="3062057" cy="1323439"/>
          </a:xfrm>
          <a:prstGeom prst="rect">
            <a:avLst/>
          </a:prstGeom>
          <a:solidFill>
            <a:schemeClr val="accent2">
              <a:lumMod val="20000"/>
              <a:lumOff val="80000"/>
            </a:schemeClr>
          </a:solidFill>
          <a:ln>
            <a:noFill/>
          </a:ln>
          <a:effectLst/>
        </p:spPr>
        <p:txBody>
          <a:bodyPr wrap="square" rtlCol="0">
            <a:spAutoFit/>
          </a:bodyPr>
          <a:lstStyle/>
          <a:p>
            <a:pPr>
              <a:tabLst>
                <a:tab pos="1792288" algn="l"/>
              </a:tabLst>
            </a:pPr>
            <a:r>
              <a:rPr lang="en-US" sz="1600" b="1" dirty="0" smtClean="0">
                <a:solidFill>
                  <a:schemeClr val="tx2">
                    <a:lumMod val="50000"/>
                  </a:schemeClr>
                </a:solidFill>
                <a:latin typeface="+mj-lt"/>
              </a:rPr>
              <a:t>Senior Women</a:t>
            </a:r>
          </a:p>
          <a:p>
            <a:pPr>
              <a:tabLst>
                <a:tab pos="1792288" algn="l"/>
              </a:tabLst>
            </a:pPr>
            <a:r>
              <a:rPr lang="en-US" sz="1600" dirty="0" smtClean="0">
                <a:solidFill>
                  <a:schemeClr val="tx2">
                    <a:lumMod val="50000"/>
                  </a:schemeClr>
                </a:solidFill>
              </a:rPr>
              <a:t>Health Enhancing Ph. Exercises</a:t>
            </a:r>
          </a:p>
          <a:p>
            <a:pPr>
              <a:tabLst>
                <a:tab pos="1792288" algn="l"/>
              </a:tabLst>
            </a:pPr>
            <a:r>
              <a:rPr lang="en-US" sz="1600" dirty="0" smtClean="0">
                <a:solidFill>
                  <a:schemeClr val="tx2">
                    <a:lumMod val="50000"/>
                  </a:schemeClr>
                </a:solidFill>
              </a:rPr>
              <a:t>Team Sports</a:t>
            </a:r>
          </a:p>
          <a:p>
            <a:pPr>
              <a:tabLst>
                <a:tab pos="1792288" algn="l"/>
              </a:tabLst>
            </a:pPr>
            <a:r>
              <a:rPr lang="en-US" sz="1600" dirty="0" smtClean="0">
                <a:solidFill>
                  <a:schemeClr val="tx2">
                    <a:lumMod val="50000"/>
                  </a:schemeClr>
                </a:solidFill>
              </a:rPr>
              <a:t>Rhythmic Fitness Ph. Activities</a:t>
            </a:r>
          </a:p>
          <a:p>
            <a:pPr>
              <a:tabLst>
                <a:tab pos="1792288" algn="l"/>
              </a:tabLst>
            </a:pPr>
            <a:r>
              <a:rPr lang="en-US" sz="1600" dirty="0" smtClean="0">
                <a:solidFill>
                  <a:schemeClr val="tx2">
                    <a:lumMod val="50000"/>
                  </a:schemeClr>
                </a:solidFill>
              </a:rPr>
              <a:t>Hiking</a:t>
            </a:r>
          </a:p>
        </p:txBody>
      </p:sp>
      <p:sp>
        <p:nvSpPr>
          <p:cNvPr id="12" name="TextovéPole 11"/>
          <p:cNvSpPr txBox="1"/>
          <p:nvPr/>
        </p:nvSpPr>
        <p:spPr>
          <a:xfrm>
            <a:off x="1000100" y="3786190"/>
            <a:ext cx="3089307" cy="1323439"/>
          </a:xfrm>
          <a:prstGeom prst="rect">
            <a:avLst/>
          </a:prstGeom>
          <a:solidFill>
            <a:schemeClr val="accent1">
              <a:lumMod val="40000"/>
              <a:lumOff val="60000"/>
            </a:schemeClr>
          </a:solidFill>
          <a:ln>
            <a:noFill/>
          </a:ln>
          <a:effectLst/>
        </p:spPr>
        <p:txBody>
          <a:bodyPr wrap="square" rtlCol="0">
            <a:spAutoFit/>
          </a:bodyPr>
          <a:lstStyle/>
          <a:p>
            <a:pPr>
              <a:tabLst>
                <a:tab pos="1792288" algn="l"/>
              </a:tabLst>
            </a:pPr>
            <a:r>
              <a:rPr lang="en-US" sz="1600" b="1" dirty="0" smtClean="0">
                <a:solidFill>
                  <a:schemeClr val="tx2">
                    <a:lumMod val="50000"/>
                  </a:schemeClr>
                </a:solidFill>
                <a:latin typeface="+mj-lt"/>
              </a:rPr>
              <a:t>Senior Men </a:t>
            </a:r>
          </a:p>
          <a:p>
            <a:pPr>
              <a:tabLst>
                <a:tab pos="1792288" algn="l"/>
              </a:tabLst>
            </a:pPr>
            <a:r>
              <a:rPr lang="en-US" sz="1600" dirty="0" smtClean="0">
                <a:solidFill>
                  <a:schemeClr val="tx2">
                    <a:lumMod val="50000"/>
                  </a:schemeClr>
                </a:solidFill>
              </a:rPr>
              <a:t>Team sports</a:t>
            </a:r>
          </a:p>
          <a:p>
            <a:pPr>
              <a:tabLst>
                <a:tab pos="1792288" algn="l"/>
              </a:tabLst>
            </a:pPr>
            <a:r>
              <a:rPr lang="en-US" sz="1600" dirty="0" smtClean="0">
                <a:solidFill>
                  <a:schemeClr val="tx2">
                    <a:lumMod val="50000"/>
                  </a:schemeClr>
                </a:solidFill>
              </a:rPr>
              <a:t>Hiking</a:t>
            </a:r>
          </a:p>
          <a:p>
            <a:pPr>
              <a:tabLst>
                <a:tab pos="1792288" algn="l"/>
              </a:tabLst>
            </a:pPr>
            <a:r>
              <a:rPr lang="en-US" sz="1600" dirty="0" smtClean="0">
                <a:solidFill>
                  <a:schemeClr val="tx2">
                    <a:lumMod val="50000"/>
                  </a:schemeClr>
                </a:solidFill>
              </a:rPr>
              <a:t>Health Enhancing Ph. Exercises</a:t>
            </a:r>
          </a:p>
          <a:p>
            <a:pPr>
              <a:tabLst>
                <a:tab pos="1792288" algn="l"/>
              </a:tabLst>
            </a:pPr>
            <a:r>
              <a:rPr lang="en-US" sz="1600" dirty="0" smtClean="0">
                <a:solidFill>
                  <a:schemeClr val="tx2">
                    <a:lumMod val="50000"/>
                  </a:schemeClr>
                </a:solidFill>
              </a:rPr>
              <a:t>Rhythmic Fitness Ph. Activities</a:t>
            </a:r>
          </a:p>
        </p:txBody>
      </p:sp>
      <p:sp>
        <p:nvSpPr>
          <p:cNvPr id="14" name="TextovéPole 13"/>
          <p:cNvSpPr txBox="1"/>
          <p:nvPr/>
        </p:nvSpPr>
        <p:spPr>
          <a:xfrm>
            <a:off x="428596" y="5429264"/>
            <a:ext cx="6159628" cy="584775"/>
          </a:xfrm>
          <a:prstGeom prst="rect">
            <a:avLst/>
          </a:prstGeom>
          <a:noFill/>
        </p:spPr>
        <p:txBody>
          <a:bodyPr wrap="square" rtlCol="0">
            <a:spAutoFit/>
          </a:bodyPr>
          <a:lstStyle/>
          <a:p>
            <a:pPr indent="185738">
              <a:buFont typeface="Wingdings" pitchFamily="2" charset="2"/>
              <a:buChar char="§"/>
            </a:pPr>
            <a:r>
              <a:rPr lang="en-US" sz="1600" b="1" dirty="0" smtClean="0">
                <a:solidFill>
                  <a:schemeClr val="tx2">
                    <a:lumMod val="50000"/>
                  </a:schemeClr>
                </a:solidFill>
                <a:latin typeface="+mj-lt"/>
              </a:rPr>
              <a:t>Social Activities </a:t>
            </a:r>
            <a:r>
              <a:rPr lang="en-US" sz="1600" dirty="0" smtClean="0">
                <a:solidFill>
                  <a:schemeClr val="tx2">
                    <a:lumMod val="50000"/>
                  </a:schemeClr>
                </a:solidFill>
              </a:rPr>
              <a:t>(seminars, balls</a:t>
            </a:r>
            <a:r>
              <a:rPr lang="en-US" sz="1600" b="1" dirty="0" smtClean="0">
                <a:solidFill>
                  <a:schemeClr val="tx2">
                    <a:lumMod val="50000"/>
                  </a:schemeClr>
                </a:solidFill>
                <a:latin typeface="+mj-lt"/>
              </a:rPr>
              <a:t>, </a:t>
            </a:r>
            <a:r>
              <a:rPr lang="en-US" sz="1600" dirty="0" smtClean="0">
                <a:solidFill>
                  <a:schemeClr val="tx2">
                    <a:lumMod val="50000"/>
                  </a:schemeClr>
                </a:solidFill>
              </a:rPr>
              <a:t>masquerade balls…)</a:t>
            </a:r>
            <a:endParaRPr lang="en-US" sz="1600" b="1" dirty="0" smtClean="0">
              <a:solidFill>
                <a:schemeClr val="tx2">
                  <a:lumMod val="50000"/>
                </a:schemeClr>
              </a:solidFill>
              <a:latin typeface="+mj-lt"/>
            </a:endParaRPr>
          </a:p>
          <a:p>
            <a:pPr indent="185738">
              <a:buFont typeface="Wingdings" pitchFamily="2" charset="2"/>
              <a:buChar char="§"/>
            </a:pPr>
            <a:r>
              <a:rPr lang="en-US" sz="1600" b="1" dirty="0" smtClean="0">
                <a:solidFill>
                  <a:schemeClr val="tx2">
                    <a:lumMod val="50000"/>
                  </a:schemeClr>
                </a:solidFill>
                <a:latin typeface="+mj-lt"/>
              </a:rPr>
              <a:t>Participation in </a:t>
            </a:r>
            <a:r>
              <a:rPr lang="en-US" sz="1600" b="1" dirty="0" err="1" smtClean="0">
                <a:solidFill>
                  <a:schemeClr val="tx2">
                    <a:lumMod val="50000"/>
                  </a:schemeClr>
                </a:solidFill>
                <a:latin typeface="+mj-lt"/>
              </a:rPr>
              <a:t>Sokol</a:t>
            </a:r>
            <a:r>
              <a:rPr lang="en-US" sz="1600" b="1" dirty="0" smtClean="0">
                <a:solidFill>
                  <a:schemeClr val="tx2">
                    <a:lumMod val="50000"/>
                  </a:schemeClr>
                </a:solidFill>
                <a:latin typeface="+mj-lt"/>
              </a:rPr>
              <a:t> </a:t>
            </a:r>
            <a:r>
              <a:rPr lang="en-US" sz="1600" b="1" dirty="0" err="1" smtClean="0">
                <a:solidFill>
                  <a:schemeClr val="tx2">
                    <a:lumMod val="50000"/>
                  </a:schemeClr>
                </a:solidFill>
                <a:latin typeface="+mj-lt"/>
              </a:rPr>
              <a:t>Slets</a:t>
            </a:r>
            <a:r>
              <a:rPr lang="en-US" sz="1600" b="1" dirty="0" smtClean="0">
                <a:solidFill>
                  <a:schemeClr val="tx2">
                    <a:lumMod val="50000"/>
                  </a:schemeClr>
                </a:solidFill>
                <a:latin typeface="+mj-lt"/>
              </a:rPr>
              <a:t> and other performances</a:t>
            </a:r>
            <a:endParaRPr lang="en-US" sz="1600" b="1" dirty="0">
              <a:solidFill>
                <a:schemeClr val="tx2">
                  <a:lumMod val="50000"/>
                </a:schemeClr>
              </a:solidFill>
              <a:latin typeface="+mj-lt"/>
            </a:endParaRPr>
          </a:p>
        </p:txBody>
      </p:sp>
      <p:sp>
        <p:nvSpPr>
          <p:cNvPr id="13" name="TextovéPole 12"/>
          <p:cNvSpPr txBox="1"/>
          <p:nvPr/>
        </p:nvSpPr>
        <p:spPr>
          <a:xfrm>
            <a:off x="1000100" y="2357430"/>
            <a:ext cx="2357454" cy="584775"/>
          </a:xfrm>
          <a:prstGeom prst="rect">
            <a:avLst/>
          </a:prstGeom>
          <a:solidFill>
            <a:schemeClr val="accent6">
              <a:lumMod val="40000"/>
              <a:lumOff val="60000"/>
            </a:schemeClr>
          </a:solidFill>
          <a:ln>
            <a:noFill/>
          </a:ln>
          <a:effectLst/>
        </p:spPr>
        <p:txBody>
          <a:bodyPr wrap="square" rtlCol="0">
            <a:spAutoFit/>
          </a:bodyPr>
          <a:lstStyle/>
          <a:p>
            <a:pPr>
              <a:tabLst>
                <a:tab pos="1346200" algn="l"/>
              </a:tabLst>
            </a:pPr>
            <a:r>
              <a:rPr lang="en-US" sz="1600" dirty="0" smtClean="0">
                <a:solidFill>
                  <a:schemeClr val="tx2">
                    <a:lumMod val="50000"/>
                  </a:schemeClr>
                </a:solidFill>
              </a:rPr>
              <a:t>Senior Men        </a:t>
            </a:r>
            <a:r>
              <a:rPr lang="en-US" sz="1600" b="1" dirty="0" smtClean="0">
                <a:solidFill>
                  <a:schemeClr val="tx2">
                    <a:lumMod val="50000"/>
                  </a:schemeClr>
                </a:solidFill>
              </a:rPr>
              <a:t>5 631</a:t>
            </a:r>
          </a:p>
          <a:p>
            <a:r>
              <a:rPr lang="en-US" sz="1600" dirty="0" smtClean="0">
                <a:solidFill>
                  <a:schemeClr val="tx2">
                    <a:lumMod val="50000"/>
                  </a:schemeClr>
                </a:solidFill>
              </a:rPr>
              <a:t>Senior Women  </a:t>
            </a:r>
            <a:r>
              <a:rPr lang="en-US" sz="1600" b="1" dirty="0" smtClean="0">
                <a:solidFill>
                  <a:schemeClr val="tx2">
                    <a:lumMod val="50000"/>
                  </a:schemeClr>
                </a:solidFill>
              </a:rPr>
              <a:t>16 634</a:t>
            </a:r>
            <a:endParaRPr lang="en-US" sz="1600" b="1" dirty="0">
              <a:solidFill>
                <a:schemeClr val="tx2">
                  <a:lumMod val="50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rchol">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1689</TotalTime>
  <Words>2206</Words>
  <Application>Microsoft Office PowerPoint</Application>
  <PresentationFormat>On-screen Show (4:3)</PresentationFormat>
  <Paragraphs>435</Paragraphs>
  <Slides>17</Slides>
  <Notes>16</Notes>
  <HiddenSlides>0</HiddenSlides>
  <MMClips>0</MMClips>
  <ScaleCrop>false</ScaleCrop>
  <HeadingPairs>
    <vt:vector size="6" baseType="variant">
      <vt:variant>
        <vt:lpstr>Theme</vt:lpstr>
      </vt:variant>
      <vt:variant>
        <vt:i4>1</vt:i4>
      </vt:variant>
      <vt:variant>
        <vt:lpstr>Embedded OLE Servers</vt:lpstr>
      </vt:variant>
      <vt:variant>
        <vt:i4>0</vt:i4>
      </vt:variant>
      <vt:variant>
        <vt:lpstr>Slide Titles</vt:lpstr>
      </vt:variant>
      <vt:variant>
        <vt:i4>17</vt:i4>
      </vt:variant>
    </vt:vector>
  </HeadingPairs>
  <TitlesOfParts>
    <vt:vector size="18" baseType="lpstr">
      <vt:lpstr>Motiv sady Office</vt:lpstr>
      <vt:lpstr>Czech Sokol Organization</vt:lpstr>
      <vt:lpstr>           Czech Sokol Organization            Developing the competences of instructors delivering physical activity programs for elderly people.</vt:lpstr>
      <vt:lpstr>PowerPoint Presentation</vt:lpstr>
      <vt:lpstr>           Czech Sokol Organization            Developing the competences of instructors delivering physical activity programs for elderly people.</vt:lpstr>
      <vt:lpstr>           Czech Sokol Organization            Developing the competences of instructors delivering physical activity programs for elderly people.</vt:lpstr>
      <vt:lpstr>           Czech Sokol Organization            Developing the competences of instructors delivering physical activity programs for elderly people.</vt:lpstr>
      <vt:lpstr>           Czech Sokol Organization            Developing the competences of instructors delivering physical activity programs for elderly people.</vt:lpstr>
      <vt:lpstr>PowerPoint Presentation</vt:lpstr>
      <vt:lpstr>           Czech Sokol Organization            Developing the competences of instructors delivering physical activity programs for elderly people.</vt:lpstr>
      <vt:lpstr>           Czech Sokol Organization            Developing the competences of instructors delivering physical activity programs for elderly people.</vt:lpstr>
      <vt:lpstr>           Czech Sokol Organization            Developing the competences of instructors delivering physical activity programs for elderly people.</vt:lpstr>
      <vt:lpstr>           Czech Sokol Organization            Developing the competences of instructors delivering physical activity programs for elderly people.</vt:lpstr>
      <vt:lpstr>           Czech Sokol Organization            Developing the competences of instructors delivering physical activity programs for elderly people.</vt:lpstr>
      <vt:lpstr>           Czech Sokol Organization            Developing the competences of instructors delivering physical activity programs for elderly people.</vt:lpstr>
      <vt:lpstr>           Czech Sokol Organization            Developing the competences of instructors delivering physical activity programs for elderly people.</vt:lpstr>
      <vt:lpstr>           Czech Sokol Organization            Developing the competences of instructors delivering physical activity programs for elderly people.</vt:lpstr>
      <vt:lpstr>           Czech Sokol Organization            Developing the competences of instructors delivering physical activity programs for elderly people.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Czech Sokol Organization</dc:title>
  <dc:creator>sokol</dc:creator>
  <cp:lastModifiedBy>Saska</cp:lastModifiedBy>
  <cp:revision>175</cp:revision>
  <dcterms:created xsi:type="dcterms:W3CDTF">2015-04-23T12:23:02Z</dcterms:created>
  <dcterms:modified xsi:type="dcterms:W3CDTF">2015-05-18T10:59:55Z</dcterms:modified>
</cp:coreProperties>
</file>