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68" r:id="rId4"/>
    <p:sldId id="270" r:id="rId5"/>
    <p:sldId id="274" r:id="rId6"/>
    <p:sldId id="272" r:id="rId7"/>
    <p:sldId id="280" r:id="rId8"/>
    <p:sldId id="275" r:id="rId9"/>
    <p:sldId id="278" r:id="rId10"/>
    <p:sldId id="281" r:id="rId11"/>
    <p:sldId id="277" r:id="rId12"/>
    <p:sldId id="276" r:id="rId13"/>
    <p:sldId id="279" r:id="rId14"/>
  </p:sldIdLst>
  <p:sldSz cx="9144000" cy="6858000" type="screen4x3"/>
  <p:notesSz cx="9874250" cy="67246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58" autoAdjust="0"/>
  </p:normalViewPr>
  <p:slideViewPr>
    <p:cSldViewPr>
      <p:cViewPr>
        <p:scale>
          <a:sx n="81" d="100"/>
          <a:sy n="81" d="100"/>
        </p:scale>
        <p:origin x="-104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6550"/>
          </a:xfrm>
          <a:prstGeom prst="rect">
            <a:avLst/>
          </a:prstGeom>
        </p:spPr>
        <p:txBody>
          <a:bodyPr vert="horz" lIns="90608" tIns="45304" rIns="90608" bIns="453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2419E9-4F77-6C4B-A5BF-D9B586674C3C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388100"/>
            <a:ext cx="4279900" cy="334963"/>
          </a:xfrm>
          <a:prstGeom prst="rect">
            <a:avLst/>
          </a:prstGeom>
        </p:spPr>
        <p:txBody>
          <a:bodyPr vert="horz" lIns="90608" tIns="45304" rIns="90608" bIns="453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763" y="6388100"/>
            <a:ext cx="4279900" cy="334963"/>
          </a:xfrm>
          <a:prstGeom prst="rect">
            <a:avLst/>
          </a:prstGeom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6B8C7A-4570-C04B-B881-ACA47F2DE72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119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F2CBB8-BBA7-514A-9C44-5E819E3627DE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55963" y="504825"/>
            <a:ext cx="3362325" cy="252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425" y="3194050"/>
            <a:ext cx="7899400" cy="302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386513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763" y="6386513"/>
            <a:ext cx="4279900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3238A7-AC2E-8147-AF12-89260BC61DA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985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de-DE" dirty="0">
              <a:latin typeface="Calibri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C5625E7-472B-3B45-9FAF-86E9674DC301}" type="slidenum">
              <a:rPr lang="de-DE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7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D643909-B29B-9647-BDB4-12D152A6B456}" type="slidenum">
              <a:rPr lang="de-DE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066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latin typeface="Arial" charset="0"/>
                <a:cs typeface="Arial" charset="0"/>
              </a:rPr>
              <a:t>After a speech to the topic „How to get (1) fit, non-organised and (2) inactive elderly over 60 years of age in our assocciation</a:t>
            </a:r>
            <a:r>
              <a:rPr lang="ja-JP" altLang="de-DE">
                <a:latin typeface="Arial" charset="0"/>
                <a:cs typeface="Arial" charset="0"/>
              </a:rPr>
              <a:t>“</a:t>
            </a:r>
            <a:r>
              <a:rPr lang="de-DE">
                <a:latin typeface="Arial" charset="0"/>
                <a:cs typeface="Arial" charset="0"/>
              </a:rPr>
              <a:t> the participants have the possibility to chose between 3 workshops. 4 Times</a:t>
            </a:r>
          </a:p>
          <a:p>
            <a:pPr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A845231-8F8A-6046-82E4-563EA94101BC}" type="slidenum">
              <a:rPr lang="de-DE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686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de-DE">
                <a:latin typeface="Arial" charset="0"/>
                <a:ea typeface="Verdana" charset="0"/>
                <a:cs typeface="Arial" charset="0"/>
              </a:rPr>
              <a:t>Beispiel Flyer, falls noch Fragen kommen,…oder als Beispiel einbauen, mal sehen</a:t>
            </a:r>
            <a:endParaRPr lang="de-DE">
              <a:latin typeface="Calibri" charset="0"/>
              <a:ea typeface="Verdana" charset="0"/>
              <a:cs typeface="Arial" charset="0"/>
            </a:endParaRP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7BEB4A-5817-C44D-AA61-E6B14F219C85}" type="slidenum">
              <a:rPr lang="de-DE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178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latin typeface="Calibri" charset="0"/>
              </a:rPr>
              <a:t>Einlegeblatt als Beispiel</a:t>
            </a: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B6EB6EA-D9B8-E242-A2EB-B92590B4BD17}" type="slidenum">
              <a:rPr lang="de-DE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44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3F2D90B-DE52-8D4D-877D-029812A56DF8}" type="slidenum">
              <a:rPr lang="de-DE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4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E474A82-5D0D-8A43-8560-A87A7819C7D8}" type="slidenum">
              <a:rPr lang="de-DE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30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BB0C679-F8F6-5749-81DC-DDA63D0A4D93}" type="slidenum">
              <a:rPr lang="de-DE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203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1DD70E6-4BAB-F544-AE21-861459331F11}" type="slidenum">
              <a:rPr lang="de-DE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1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4F50A5E-BD67-4B4F-8A3F-CEB1D41B8252}" type="slidenum">
              <a:rPr lang="de-DE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43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latin typeface="Calibri" charset="0"/>
              </a:rPr>
              <a:t>Im Bereich pflegende Angehörige so wenig Informationen, dass diese Gruppe im Service Ordner keine oder sehr wenig Beachtung finden wird</a:t>
            </a: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12A6ED6-27C3-0349-ADF7-877DC369D196}" type="slidenum">
              <a:rPr lang="de-DE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5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Diese Folie hatte ich damals nicht gezeigt, oder zumindest nicht intensiv besprochen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endParaRPr lang="de-DE" sz="2200">
              <a:latin typeface="Arial" charset="0"/>
              <a:ea typeface="Verdana" charset="0"/>
              <a:cs typeface="Arial" charset="0"/>
            </a:endParaRP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What is important? What needs to get the elderly motivated and to enable them be more active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endParaRPr lang="de-DE" sz="2200">
              <a:latin typeface="Arial" charset="0"/>
              <a:ea typeface="Verdana" charset="0"/>
              <a:cs typeface="Arial" charset="0"/>
            </a:endParaRP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Pressearbeit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Richtige Rahmenbedingungen (Zeitfenster, barrierefreier Raum, Wohnort naher Raum)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Motivierter Acteure (Übungsleiter, Netzwerkkoordinator hauptamtlich)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Persönlichen Kontakt suchen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Schnuppern lassen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Schnellkündbare Mitgliedschaft (grüne Bananen)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r>
              <a:rPr lang="de-DE" sz="2200">
                <a:latin typeface="Arial" charset="0"/>
                <a:ea typeface="Verdana" charset="0"/>
                <a:cs typeface="Arial" charset="0"/>
              </a:rPr>
              <a:t>Motivation durch Sport ferne Personen, z.B. sozialer Pflegedienst</a:t>
            </a:r>
          </a:p>
          <a:p>
            <a:pPr marL="87313" lvl="1">
              <a:lnSpc>
                <a:spcPct val="150000"/>
              </a:lnSpc>
              <a:spcBef>
                <a:spcPct val="0"/>
              </a:spcBef>
            </a:pPr>
            <a:endParaRPr lang="de-DE">
              <a:latin typeface="Arial" charset="0"/>
              <a:ea typeface="Verdana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>
              <a:latin typeface="Calibri" charset="0"/>
              <a:ea typeface="Verdana" charset="0"/>
              <a:cs typeface="Arial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783ED2E-57E8-BF48-9AD8-BE811C218D99}" type="slidenum">
              <a:rPr lang="de-DE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007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>
                <a:latin typeface="Calibri" charset="0"/>
              </a:rPr>
              <a:t>Wird noch schöner gemacht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DE3019C-8624-624D-9DCE-CC121D557628}" type="slidenum">
              <a:rPr lang="de-DE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8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76D-177B-9D48-8A66-D97FA4191AF1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2B7EC-69CE-4D4F-86DE-6BCE05B421A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5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3988F-6DCC-4B4D-BC5D-E542820468C3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66D4F-05FD-F046-983B-A086CA25F9D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F7D65-BACE-4141-8546-F2BA09150729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83A45-DB43-E242-B88B-BEA64E375C3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67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33DC45-7CBC-8045-8080-DC28579472DF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8E26-1A20-5844-9059-C49D4D66E5C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50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842599-D429-CB4B-A3CD-7904B85866A4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EBE88-B0F6-474D-86D5-7F47C3B2BDE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18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5B5671-1B51-FE42-9AEA-DFD0FA071DD8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7AFA-4965-9444-A145-F019E142764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49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01D32-9311-E146-998D-663FC7CBD53C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11A7D-5484-F34D-B576-20D6749640B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3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4DF99-4CAC-1D49-A99C-7628A92DA71A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AF5F2-C1D3-9F4C-8D0E-3D0F514122D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8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8496300" y="0"/>
            <a:ext cx="684213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446213"/>
            <a:ext cx="684213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" name="Grafi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23013"/>
            <a:ext cx="14478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115888"/>
            <a:ext cx="17970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7545" y="1484784"/>
            <a:ext cx="7776344" cy="4630266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Wingdings" pitchFamily="2" charset="2"/>
              <a:buChar char="Ø"/>
              <a:defRPr sz="3200"/>
            </a:lvl1pPr>
            <a:lvl2pPr marL="742950" indent="-285750">
              <a:buClr>
                <a:srgbClr val="C00000"/>
              </a:buClr>
              <a:buFont typeface="Wingdings" pitchFamily="2" charset="2"/>
              <a:buChar char="§"/>
              <a:defRPr sz="2400"/>
            </a:lvl2pPr>
            <a:lvl3pPr>
              <a:defRPr sz="2000"/>
            </a:lvl3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539750" y="228600"/>
            <a:ext cx="5111750" cy="8969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3"/>
          </p:nvPr>
        </p:nvSpPr>
        <p:spPr>
          <a:xfrm>
            <a:off x="6254750" y="6356350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30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3E902-361A-714D-910B-73813D7C643B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989D6-75B0-8B44-BEDC-132738867C9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35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2DAB9-1BE2-E842-A20E-92A932BD276B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9C530-D000-C541-AC60-A33B45ABC7B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45FFDE2-5045-EE48-A168-A749601AFB58}" type="datetimeFigureOut">
              <a:rPr lang="de-DE"/>
              <a:pPr/>
              <a:t>18.05.2015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5CD50B-FB15-A747-B4BF-F1E2C346A29A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476375" y="1773238"/>
            <a:ext cx="5616575" cy="2592387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GB" sz="2600" b="1">
                <a:latin typeface="Arial" charset="0"/>
                <a:cs typeface="Arial" charset="0"/>
              </a:rPr>
              <a:t>Current issues about the topic “elderly” in the German Gymnastics Federation</a:t>
            </a:r>
          </a:p>
          <a:p>
            <a:pPr algn="ctr">
              <a:lnSpc>
                <a:spcPct val="200000"/>
              </a:lnSpc>
            </a:pPr>
            <a:r>
              <a:rPr lang="en-GB" sz="2600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5" name="Textfeld 1"/>
          <p:cNvSpPr txBox="1">
            <a:spLocks noChangeArrowheads="1"/>
          </p:cNvSpPr>
          <p:nvPr/>
        </p:nvSpPr>
        <p:spPr bwMode="auto">
          <a:xfrm>
            <a:off x="395288" y="333375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>
                <a:latin typeface="Arial" charset="0"/>
              </a:rPr>
              <a:t>Moving Age – Meeting – May, 2015</a:t>
            </a:r>
          </a:p>
        </p:txBody>
      </p:sp>
      <p:sp>
        <p:nvSpPr>
          <p:cNvPr id="3076" name="Textfeld 5"/>
          <p:cNvSpPr txBox="1">
            <a:spLocks noChangeArrowheads="1"/>
          </p:cNvSpPr>
          <p:nvPr/>
        </p:nvSpPr>
        <p:spPr bwMode="auto">
          <a:xfrm>
            <a:off x="1475656" y="4941168"/>
            <a:ext cx="66246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Speaker: </a:t>
            </a:r>
          </a:p>
          <a:p>
            <a:r>
              <a:rPr lang="en-US" sz="1600" b="1" dirty="0" err="1">
                <a:latin typeface="Arial" charset="0"/>
              </a:rPr>
              <a:t>Detlef</a:t>
            </a:r>
            <a:r>
              <a:rPr lang="en-US" sz="1600" b="1" dirty="0">
                <a:latin typeface="Arial" charset="0"/>
              </a:rPr>
              <a:t> Mann </a:t>
            </a:r>
            <a:r>
              <a:rPr lang="en-US" sz="1600" dirty="0">
                <a:latin typeface="Arial" charset="0"/>
              </a:rPr>
              <a:t>-   </a:t>
            </a:r>
            <a:r>
              <a:rPr lang="en-US" sz="1600" dirty="0" smtClean="0">
                <a:latin typeface="Arial" charset="0"/>
              </a:rPr>
              <a:t>member of the DTB Board </a:t>
            </a:r>
            <a:r>
              <a:rPr lang="en-US" sz="1600" dirty="0" err="1" smtClean="0">
                <a:latin typeface="Arial" charset="0"/>
              </a:rPr>
              <a:t>GfA</a:t>
            </a: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en-US" sz="1600" dirty="0" smtClean="0">
                <a:latin typeface="Arial" charset="0"/>
              </a:rPr>
              <a:t>	          resp. for specific </a:t>
            </a:r>
            <a:r>
              <a:rPr lang="en-US" sz="1600" dirty="0">
                <a:latin typeface="Arial" charset="0"/>
              </a:rPr>
              <a:t>groups / elderly </a:t>
            </a:r>
          </a:p>
          <a:p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6"/>
          <p:cNvSpPr txBox="1">
            <a:spLocks noChangeArrowheads="1"/>
          </p:cNvSpPr>
          <p:nvPr/>
        </p:nvSpPr>
        <p:spPr bwMode="auto">
          <a:xfrm>
            <a:off x="920750" y="5046663"/>
            <a:ext cx="6684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8200" indent="-838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e-DE" sz="2400" b="1">
                <a:latin typeface="Arial" charset="0"/>
              </a:rPr>
              <a:t>Convention „Active living – activ and fit in the 2nd phase of life“</a:t>
            </a:r>
            <a:endParaRPr lang="de-DE" sz="2000" b="1">
              <a:latin typeface="Arial" charset="0"/>
            </a:endParaRPr>
          </a:p>
        </p:txBody>
      </p:sp>
      <p:pic>
        <p:nvPicPr>
          <p:cNvPr id="1126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81025"/>
            <a:ext cx="31115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Convention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8313" y="1125538"/>
            <a:ext cx="7775575" cy="5256212"/>
          </a:xfrm>
        </p:spPr>
        <p:txBody>
          <a:bodyPr rtlCol="0">
            <a:normAutofit/>
          </a:bodyPr>
          <a:lstStyle/>
          <a:p>
            <a:pPr marL="45085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de-DE" sz="24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AIM: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trainer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ideas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practical</a:t>
            </a:r>
            <a:r>
              <a:rPr lang="de-DE" sz="2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24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</a:t>
            </a:r>
            <a:endParaRPr lang="de-DE" sz="2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7313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7313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7313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292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056313"/>
            <a:ext cx="1960563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t="9775" r="1949" b="1686"/>
          <a:stretch>
            <a:fillRect/>
          </a:stretch>
        </p:blipFill>
        <p:spPr bwMode="auto">
          <a:xfrm>
            <a:off x="1979613" y="1628775"/>
            <a:ext cx="4200525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Flyer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7" t="10274" r="27727" b="6996"/>
          <a:stretch>
            <a:fillRect/>
          </a:stretch>
        </p:blipFill>
        <p:spPr bwMode="auto">
          <a:xfrm>
            <a:off x="468313" y="974725"/>
            <a:ext cx="37973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0966" r="27727" b="5916"/>
          <a:stretch>
            <a:fillRect/>
          </a:stretch>
        </p:blipFill>
        <p:spPr bwMode="auto">
          <a:xfrm>
            <a:off x="4410075" y="2536825"/>
            <a:ext cx="40259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14948" r="61134" b="7635"/>
          <a:stretch>
            <a:fillRect/>
          </a:stretch>
        </p:blipFill>
        <p:spPr bwMode="auto">
          <a:xfrm>
            <a:off x="2616200" y="0"/>
            <a:ext cx="329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20713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6"/>
          <p:cNvSpPr txBox="1">
            <a:spLocks noChangeArrowheads="1"/>
          </p:cNvSpPr>
          <p:nvPr/>
        </p:nvSpPr>
        <p:spPr bwMode="auto">
          <a:xfrm>
            <a:off x="908050" y="3068638"/>
            <a:ext cx="66849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8200" indent="-838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e-DE" sz="2400">
                <a:latin typeface="Arial" charset="0"/>
              </a:rPr>
              <a:t>Active and fit living</a:t>
            </a:r>
          </a:p>
          <a:p>
            <a:pPr algn="ctr"/>
            <a:endParaRPr lang="de-DE" sz="2400">
              <a:latin typeface="Arial" charset="0"/>
            </a:endParaRPr>
          </a:p>
          <a:p>
            <a:pPr algn="ctr"/>
            <a:r>
              <a:rPr lang="de-DE" sz="2400">
                <a:latin typeface="Arial" charset="0"/>
              </a:rPr>
              <a:t>a project of the</a:t>
            </a:r>
          </a:p>
          <a:p>
            <a:pPr algn="ctr"/>
            <a:r>
              <a:rPr lang="de-DE" sz="2400">
                <a:latin typeface="Arial" charset="0"/>
              </a:rPr>
              <a:t> German Gymnastics Federation</a:t>
            </a:r>
          </a:p>
          <a:p>
            <a:pPr algn="ctr"/>
            <a:r>
              <a:rPr lang="de-DE" sz="2400">
                <a:latin typeface="Arial" charset="0"/>
              </a:rPr>
              <a:t> </a:t>
            </a:r>
          </a:p>
          <a:p>
            <a:pPr algn="ctr"/>
            <a:r>
              <a:rPr lang="de-DE" sz="2000">
                <a:latin typeface="Arial" charset="0"/>
              </a:rPr>
              <a:t>01/2013 – 07/2015</a:t>
            </a:r>
          </a:p>
        </p:txBody>
      </p:sp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73025" y="5213350"/>
            <a:ext cx="8353425" cy="1611313"/>
            <a:chOff x="73343" y="5213413"/>
            <a:chExt cx="8353027" cy="1611727"/>
          </a:xfrm>
        </p:grpSpPr>
        <p:pic>
          <p:nvPicPr>
            <p:cNvPr id="4101" name="Grafik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4"/>
            <a:stretch>
              <a:fillRect/>
            </a:stretch>
          </p:blipFill>
          <p:spPr bwMode="auto">
            <a:xfrm>
              <a:off x="73343" y="5213413"/>
              <a:ext cx="8353027" cy="157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3275178" y="5438896"/>
              <a:ext cx="2376374" cy="13465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4103" name="Picture 2" descr="N:\DTB-Logowelt\DOSB\DOSB_Logo_300 dpi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5589239"/>
              <a:ext cx="1432229" cy="123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8313" y="1125538"/>
            <a:ext cx="7775575" cy="5256212"/>
          </a:xfrm>
        </p:spPr>
        <p:txBody>
          <a:bodyPr rtlCol="0">
            <a:normAutofit/>
          </a:bodyPr>
          <a:lstStyle/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implement sustainable physical activity programs in communities for </a:t>
            </a:r>
            <a:r>
              <a:rPr lang="en-GB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inactive people of three target groups:</a:t>
            </a: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GB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old-old people (over 80 years of age)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GB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people suffering from dementia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GB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informal caregivers (less </a:t>
            </a:r>
            <a:r>
              <a:rPr lang="en-GB" sz="20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succesfull</a:t>
            </a:r>
            <a:r>
              <a:rPr lang="en-GB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endParaRPr lang="en-GB" sz="2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to motivate and enable them to participate in this physical activity programs. </a:t>
            </a:r>
            <a:endParaRPr lang="en-GB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GB" sz="2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1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de-DE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 dirty="0" err="1" smtClean="0">
                <a:latin typeface="Arial" charset="0"/>
                <a:cs typeface="Arial" charset="0"/>
              </a:rPr>
              <a:t>Objectives</a:t>
            </a:r>
            <a:r>
              <a:rPr lang="de-DE" sz="2200" u="sng" dirty="0" smtClean="0">
                <a:latin typeface="Arial" charset="0"/>
                <a:cs typeface="Arial" charset="0"/>
              </a:rPr>
              <a:t> </a:t>
            </a:r>
            <a:r>
              <a:rPr lang="de-DE" sz="2200" u="sng" dirty="0" err="1">
                <a:latin typeface="Arial" charset="0"/>
                <a:cs typeface="Arial" charset="0"/>
              </a:rPr>
              <a:t>of</a:t>
            </a:r>
            <a:r>
              <a:rPr lang="de-DE" sz="2200" u="sng" dirty="0">
                <a:latin typeface="Arial" charset="0"/>
                <a:cs typeface="Arial" charset="0"/>
              </a:rPr>
              <a:t> </a:t>
            </a:r>
            <a:r>
              <a:rPr lang="de-DE" sz="2200" u="sng" dirty="0" err="1">
                <a:latin typeface="Arial" charset="0"/>
                <a:cs typeface="Arial" charset="0"/>
              </a:rPr>
              <a:t>the</a:t>
            </a:r>
            <a:r>
              <a:rPr lang="de-DE" sz="2200" u="sng" dirty="0">
                <a:latin typeface="Arial" charset="0"/>
                <a:cs typeface="Arial" charset="0"/>
              </a:rPr>
              <a:t> </a:t>
            </a:r>
            <a:r>
              <a:rPr lang="de-DE" sz="2200" u="sng" dirty="0" err="1">
                <a:latin typeface="Arial" charset="0"/>
                <a:cs typeface="Arial" charset="0"/>
              </a:rPr>
              <a:t>project</a:t>
            </a:r>
            <a:endParaRPr lang="de-DE" sz="2200" u="sng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Relevant actors and their competences</a:t>
            </a:r>
          </a:p>
        </p:txBody>
      </p:sp>
      <p:sp>
        <p:nvSpPr>
          <p:cNvPr id="4" name="Ellipse 3"/>
          <p:cNvSpPr/>
          <p:nvPr/>
        </p:nvSpPr>
        <p:spPr>
          <a:xfrm>
            <a:off x="2700338" y="1916113"/>
            <a:ext cx="1943100" cy="158432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411538" y="3032125"/>
            <a:ext cx="1944687" cy="1584325"/>
          </a:xfrm>
          <a:prstGeom prst="ellipse">
            <a:avLst/>
          </a:prstGeom>
          <a:noFill/>
          <a:ln w="508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119563" y="1916113"/>
            <a:ext cx="1943100" cy="1584325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8013" y="2386013"/>
            <a:ext cx="1079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Sports Clubs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745038" y="2479675"/>
            <a:ext cx="1317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commune</a:t>
            </a:r>
            <a:endParaRPr lang="de-DE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43338" y="3500438"/>
            <a:ext cx="108108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other partners</a:t>
            </a:r>
            <a:endParaRPr lang="en-GB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8313" y="1412875"/>
            <a:ext cx="20161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knowledge how to move people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Educated</a:t>
            </a:r>
            <a:r>
              <a:rPr lang="en-GB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/qualified 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specific view</a:t>
            </a:r>
            <a:endParaRPr lang="en-GB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12160" y="1340768"/>
            <a:ext cx="1871662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connection to other relevant institutions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view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finance and personal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ressources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24238" y="4797425"/>
            <a:ext cx="205422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contact with the target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materials, like mini vans</a:t>
            </a:r>
            <a:endParaRPr lang="en-GB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6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Realisation of the project</a:t>
            </a:r>
          </a:p>
        </p:txBody>
      </p:sp>
      <p:pic>
        <p:nvPicPr>
          <p:cNvPr id="7171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8313" y="1125538"/>
            <a:ext cx="7775575" cy="5256212"/>
          </a:xfrm>
        </p:spPr>
        <p:txBody>
          <a:bodyPr rtlCol="0">
            <a:normAutofit/>
          </a:bodyPr>
          <a:lstStyle/>
          <a:p>
            <a:pPr marL="87313" lvl="1" indent="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Six pilot communities</a:t>
            </a:r>
          </a:p>
          <a:p>
            <a:pPr marL="430213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Negotiations sports clubs and commune</a:t>
            </a:r>
          </a:p>
          <a:p>
            <a:pPr marL="811213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Nomination of a locally responsible </a:t>
            </a:r>
            <a:endParaRPr lang="en-GB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84263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Approach and link other institutions to the network</a:t>
            </a:r>
          </a:p>
          <a:p>
            <a:pPr marL="1439863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Create basic conditions </a:t>
            </a:r>
          </a:p>
          <a:p>
            <a:pPr marL="1701800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Promote the physical activity program</a:t>
            </a:r>
          </a:p>
          <a:p>
            <a:pPr marL="1974850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Realize the physical activity program</a:t>
            </a:r>
          </a:p>
          <a:p>
            <a:pPr marL="2247900" lvl="1" indent="-342900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en-GB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Membership in the sports club after half a year</a:t>
            </a:r>
            <a:endParaRPr lang="en-GB" sz="20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3" descr="P:\Dokumente\AUF Leben\Flyer - Logos\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836613"/>
            <a:ext cx="27003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Challenges and difficulties</a:t>
            </a:r>
          </a:p>
        </p:txBody>
      </p:sp>
      <p:pic>
        <p:nvPicPr>
          <p:cNvPr id="8195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185576"/>
              </p:ext>
            </p:extLst>
          </p:nvPr>
        </p:nvGraphicFramePr>
        <p:xfrm>
          <a:off x="611188" y="1125538"/>
          <a:ext cx="3673475" cy="280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475"/>
              </a:tblGrid>
              <a:tr h="396096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03" marB="45703"/>
                </a:tc>
              </a:tr>
              <a:tr h="683631">
                <a:tc>
                  <a:txBody>
                    <a:bodyPr/>
                    <a:lstStyle/>
                    <a:p>
                      <a:r>
                        <a:rPr lang="en-GB" sz="2000" noProof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Acquisition of new partners</a:t>
                      </a:r>
                      <a:endParaRPr lang="en-GB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03" marB="45703"/>
                </a:tc>
              </a:tr>
              <a:tr h="719818">
                <a:tc>
                  <a:txBody>
                    <a:bodyPr/>
                    <a:lstStyle/>
                    <a:p>
                      <a:r>
                        <a:rPr lang="en-GB" sz="2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transmission to membership</a:t>
                      </a:r>
                    </a:p>
                    <a:p>
                      <a:r>
                        <a:rPr lang="en-GB" sz="2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e.g.</a:t>
                      </a:r>
                      <a:r>
                        <a:rPr lang="en-GB" sz="20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member fee, type of membership 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03" marB="45703"/>
                </a:tc>
              </a:tr>
              <a:tr h="719818">
                <a:tc>
                  <a:txBody>
                    <a:bodyPr/>
                    <a:lstStyle/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7" marR="91467" marT="45703" marB="45703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86424"/>
              </p:ext>
            </p:extLst>
          </p:nvPr>
        </p:nvGraphicFramePr>
        <p:xfrm>
          <a:off x="4211638" y="1125538"/>
          <a:ext cx="3673475" cy="28054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73475"/>
              </a:tblGrid>
              <a:tr h="396096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difficulties</a:t>
                      </a:r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03" marB="45703"/>
                </a:tc>
              </a:tr>
              <a:tr h="683631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</a:t>
                      </a:r>
                      <a:r>
                        <a:rPr lang="en-GB" sz="2000" noProof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/car operation</a:t>
                      </a:r>
                      <a:endParaRPr lang="en-GB" sz="20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03" marB="45703"/>
                </a:tc>
              </a:tr>
              <a:tr h="719818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motivate and enable people</a:t>
                      </a:r>
                      <a:r>
                        <a:rPr lang="en-GB" sz="20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dementia and care givers</a:t>
                      </a:r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03" marB="45703"/>
                </a:tc>
              </a:tr>
              <a:tr h="719818">
                <a:tc>
                  <a:txBody>
                    <a:bodyPr/>
                    <a:lstStyle/>
                    <a:p>
                      <a:pPr algn="l"/>
                      <a:r>
                        <a:rPr lang="en-GB" sz="2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  <a:r>
                        <a:rPr lang="en-GB" sz="20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active people in the program</a:t>
                      </a:r>
                    </a:p>
                    <a:p>
                      <a:pPr algn="l"/>
                      <a:endParaRPr lang="en-GB" sz="20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62" marR="91462" marT="45703" marB="4570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Outcomes of the project</a:t>
            </a:r>
          </a:p>
        </p:txBody>
      </p:sp>
      <p:pic>
        <p:nvPicPr>
          <p:cNvPr id="9219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468313" y="1125538"/>
            <a:ext cx="7775575" cy="5256212"/>
          </a:xfrm>
        </p:spPr>
        <p:txBody>
          <a:bodyPr/>
          <a:lstStyle/>
          <a:p>
            <a:pPr marL="450850" indent="0">
              <a:buFont typeface="Wingdings" charset="0"/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L="450850" indent="0">
              <a:buFont typeface="Wingdings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a handbook/manual </a:t>
            </a:r>
            <a:r>
              <a:rPr lang="en-US" sz="2400" dirty="0">
                <a:latin typeface="Arial" charset="0"/>
                <a:cs typeface="Arial" charset="0"/>
              </a:rPr>
              <a:t>for communities</a:t>
            </a:r>
          </a:p>
          <a:p>
            <a:pPr marL="450850" indent="0">
              <a:buFont typeface="Wingdings" charset="0"/>
              <a:buNone/>
            </a:pPr>
            <a:endParaRPr lang="en-US" sz="2400" dirty="0">
              <a:latin typeface="Arial" charset="0"/>
              <a:cs typeface="Arial" charset="0"/>
            </a:endParaRPr>
          </a:p>
          <a:p>
            <a:pPr marL="450850" indent="0">
              <a:buFont typeface="Wingdings" charset="0"/>
              <a:buNone/>
            </a:pPr>
            <a:r>
              <a:rPr lang="en-US" sz="2400" smtClean="0">
                <a:latin typeface="Arial" charset="0"/>
                <a:cs typeface="Arial" charset="0"/>
              </a:rPr>
              <a:t>with </a:t>
            </a:r>
            <a:r>
              <a:rPr lang="en-US" sz="2400" dirty="0">
                <a:latin typeface="Arial" charset="0"/>
                <a:cs typeface="Arial" charset="0"/>
              </a:rPr>
              <a:t>the relevant steps for a sustainable implementation of physical activity programs for the respective target groups</a:t>
            </a:r>
            <a:endParaRPr lang="de-DE" sz="2400" dirty="0">
              <a:latin typeface="Arial" charset="0"/>
              <a:cs typeface="Arial" charset="0"/>
            </a:endParaRPr>
          </a:p>
          <a:p>
            <a:pPr marL="87313" lvl="1" indent="0">
              <a:buFont typeface="Wingdings" charset="0"/>
              <a:buNone/>
            </a:pPr>
            <a:endParaRPr lang="de-DE" dirty="0">
              <a:latin typeface="Arial" charset="0"/>
              <a:ea typeface="Verdana" charset="0"/>
              <a:cs typeface="Arial" charset="0"/>
            </a:endParaRPr>
          </a:p>
          <a:p>
            <a:pPr marL="87313" lvl="1" indent="0">
              <a:buFont typeface="Wingdings" charset="0"/>
              <a:buNone/>
            </a:pPr>
            <a:endParaRPr lang="de-DE" dirty="0">
              <a:latin typeface="Arial" charset="0"/>
              <a:cs typeface="Arial" charset="0"/>
            </a:endParaRPr>
          </a:p>
          <a:p>
            <a:pPr marL="87313" lvl="1" indent="0">
              <a:buFont typeface="Wingdings" charset="0"/>
              <a:buNone/>
            </a:pPr>
            <a:endParaRPr lang="de-DE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200" u="sng">
                <a:latin typeface="Arial" charset="0"/>
                <a:cs typeface="Arial" charset="0"/>
              </a:rPr>
              <a:t>Factors of success</a:t>
            </a:r>
          </a:p>
        </p:txBody>
      </p:sp>
      <p:pic>
        <p:nvPicPr>
          <p:cNvPr id="1024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675313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258888" y="1412875"/>
            <a:ext cx="1800225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08400" y="908050"/>
            <a:ext cx="2051050" cy="1008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basic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5867400" y="1773238"/>
            <a:ext cx="18002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motivated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059113" y="2351088"/>
            <a:ext cx="18002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967288" y="3500438"/>
            <a:ext cx="18002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trial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042988" y="3427413"/>
            <a:ext cx="2197100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39975" y="4665663"/>
            <a:ext cx="1800225" cy="1009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859338" y="5084763"/>
            <a:ext cx="1800225" cy="1008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468313" y="1484313"/>
            <a:ext cx="7775575" cy="46307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de-DE" b="1">
                <a:latin typeface="Arial" charset="0"/>
                <a:cs typeface="Arial" charset="0"/>
              </a:rPr>
              <a:t>Thank you for your attention</a:t>
            </a:r>
          </a:p>
          <a:p>
            <a:pPr marL="0" indent="0">
              <a:buFont typeface="Wingdings" charset="0"/>
              <a:buNone/>
            </a:pPr>
            <a:endParaRPr lang="de-DE">
              <a:latin typeface="Arial" charset="0"/>
              <a:cs typeface="Arial" charset="0"/>
            </a:endParaRPr>
          </a:p>
          <a:p>
            <a:pPr marL="0" indent="0" algn="ctr">
              <a:buFont typeface="Wingdings" charset="0"/>
              <a:buNone/>
            </a:pPr>
            <a:r>
              <a:rPr lang="de-DE">
                <a:latin typeface="Arial" charset="0"/>
                <a:cs typeface="Arial" charset="0"/>
              </a:rPr>
              <a:t>Any questions</a:t>
            </a:r>
          </a:p>
        </p:txBody>
      </p:sp>
      <p:sp>
        <p:nvSpPr>
          <p:cNvPr id="7" name="Rechteck 6"/>
          <p:cNvSpPr/>
          <p:nvPr/>
        </p:nvSpPr>
        <p:spPr>
          <a:xfrm>
            <a:off x="5652120" y="2420888"/>
            <a:ext cx="5052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13316" name="Picture 2" descr="P:\Dokumente\AUF Leben\Flyer - Logos\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41783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1.5.2015-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Präsentation1.5.2015-2.potx</Template>
  <TotalTime>1</TotalTime>
  <Words>481</Words>
  <Application>Microsoft Office PowerPoint</Application>
  <PresentationFormat>On-screen Show (4:3)</PresentationFormat>
  <Paragraphs>112</Paragraphs>
  <Slides>13</Slides>
  <Notes>13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Präsentation1.5.2015-2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Pia Pauly</dc:creator>
  <cp:lastModifiedBy>Saska</cp:lastModifiedBy>
  <cp:revision>105</cp:revision>
  <cp:lastPrinted>2014-01-20T08:43:36Z</cp:lastPrinted>
  <dcterms:created xsi:type="dcterms:W3CDTF">2012-09-12T08:40:17Z</dcterms:created>
  <dcterms:modified xsi:type="dcterms:W3CDTF">2015-05-18T10:49:01Z</dcterms:modified>
</cp:coreProperties>
</file>