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3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7D83-FB7B-624E-86D3-59DE6B0CC40D}" type="datetimeFigureOut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5DCC-57B8-4043-99B7-B93B9CAF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earningfitness.e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erciseregister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215"/>
            <a:ext cx="7772400" cy="1470025"/>
          </a:xfrm>
        </p:spPr>
        <p:txBody>
          <a:bodyPr/>
          <a:lstStyle/>
          <a:p>
            <a:r>
              <a:rPr lang="en-US" dirty="0" smtClean="0"/>
              <a:t>eLF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273" y="3375239"/>
            <a:ext cx="6759842" cy="3192331"/>
          </a:xfrm>
        </p:spPr>
        <p:txBody>
          <a:bodyPr>
            <a:normAutofit fontScale="40000" lnSpcReduction="20000"/>
          </a:bodyPr>
          <a:lstStyle/>
          <a:p>
            <a:r>
              <a:rPr lang="en-US" sz="4923" b="1" dirty="0" err="1" smtClean="0"/>
              <a:t>e</a:t>
            </a:r>
            <a:r>
              <a:rPr lang="en-US" sz="4923" b="1" dirty="0" smtClean="0"/>
              <a:t>-Learning Fitness </a:t>
            </a:r>
            <a:r>
              <a:rPr lang="en-US" sz="4923" b="1" dirty="0" smtClean="0"/>
              <a:t>Project</a:t>
            </a:r>
          </a:p>
          <a:p>
            <a:r>
              <a:rPr lang="en-US" sz="4923" b="1" dirty="0" smtClean="0"/>
              <a:t>Project No. 511669-LLP-1-2010-1-IT-KA3-KA3MP-ELF</a:t>
            </a:r>
            <a:endParaRPr lang="en-US" sz="4923" dirty="0" smtClean="0"/>
          </a:p>
          <a:p>
            <a:r>
              <a:rPr lang="en-US" sz="4923" b="1" dirty="0" smtClean="0"/>
              <a:t>1/1/2011 – 31/12/2013 (36 months)</a:t>
            </a:r>
            <a:endParaRPr lang="en-US" sz="4923" dirty="0" smtClean="0"/>
          </a:p>
          <a:p>
            <a:r>
              <a:rPr lang="en-US" sz="4923" b="1" dirty="0" smtClean="0"/>
              <a:t> </a:t>
            </a:r>
            <a:endParaRPr lang="en-US" sz="4923" dirty="0" smtClean="0"/>
          </a:p>
          <a:p>
            <a:r>
              <a:rPr lang="en-US" sz="4923" b="1" dirty="0" smtClean="0"/>
              <a:t>Education, Audiovisual and Culture Executive Agency (EACEA)		</a:t>
            </a:r>
            <a:endParaRPr lang="en-US" sz="4923" dirty="0" smtClean="0"/>
          </a:p>
          <a:p>
            <a:r>
              <a:rPr lang="en-US" sz="4923" b="1" dirty="0" smtClean="0"/>
              <a:t>Programme:	Lifelong Learning Programme</a:t>
            </a:r>
            <a:endParaRPr lang="en-US" sz="4923" dirty="0" smtClean="0"/>
          </a:p>
          <a:p>
            <a:r>
              <a:rPr lang="en-US" sz="4923" b="1" dirty="0" smtClean="0"/>
              <a:t>Sub-programme:	KA3 ICT</a:t>
            </a:r>
            <a:endParaRPr lang="en-US" sz="4923" dirty="0" smtClean="0"/>
          </a:p>
          <a:p>
            <a:r>
              <a:rPr lang="en-US" sz="4923" b="1" dirty="0" smtClean="0"/>
              <a:t>Call for proposals:	DG EAC/41/09</a:t>
            </a:r>
            <a:endParaRPr lang="en-US" sz="4923" dirty="0" smtClean="0"/>
          </a:p>
          <a:p>
            <a:r>
              <a:rPr lang="en-US" sz="4923" b="1" dirty="0" smtClean="0"/>
              <a:t>Action:	Multilateral </a:t>
            </a:r>
            <a:r>
              <a:rPr lang="en-US" sz="4923" b="1" dirty="0" smtClean="0"/>
              <a:t>project</a:t>
            </a:r>
            <a:endParaRPr lang="en-US" sz="4923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135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4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programme is composed of Learning Units with Lessons. For each lesson, theoretical and practical contents have been developed based on EHFA minimum standards including: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powerpoint</a:t>
            </a:r>
            <a:r>
              <a:rPr lang="en-US" dirty="0" smtClean="0"/>
              <a:t> presentation with audio voiceover, possibly photo or video content and a homework assignment;</a:t>
            </a:r>
          </a:p>
          <a:p>
            <a:pPr lvl="1"/>
            <a:r>
              <a:rPr lang="en-US" dirty="0" smtClean="0"/>
              <a:t>A notes document for the voiceover;</a:t>
            </a:r>
          </a:p>
          <a:p>
            <a:pPr lvl="1"/>
            <a:r>
              <a:rPr lang="en-US" dirty="0" smtClean="0"/>
              <a:t>A questions document with 2 questions per slide for a question pool;</a:t>
            </a:r>
          </a:p>
          <a:p>
            <a:pPr lvl="1"/>
            <a:r>
              <a:rPr lang="en-US" dirty="0" smtClean="0"/>
              <a:t>A homework document with the homework assignment and criteria for evaluation of the assignment on Level 3 – 4 </a:t>
            </a:r>
            <a:r>
              <a:rPr lang="en-US" dirty="0" err="1" smtClean="0"/>
              <a:t>Programmes</a:t>
            </a:r>
            <a:r>
              <a:rPr lang="en-US" dirty="0" smtClean="0"/>
              <a:t>.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10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EHFA Standards Competency Document</a:t>
            </a:r>
          </a:p>
          <a:p>
            <a:r>
              <a:rPr lang="en-US" dirty="0" smtClean="0"/>
              <a:t>Mapping contents of Knowledge, Skills, Competences and Range and developing the lessons based on the learning outcomes.</a:t>
            </a:r>
          </a:p>
          <a:p>
            <a:r>
              <a:rPr lang="en-US" dirty="0" smtClean="0"/>
              <a:t>Write the lessons</a:t>
            </a:r>
          </a:p>
          <a:p>
            <a:r>
              <a:rPr lang="en-US" dirty="0" smtClean="0"/>
              <a:t>Check lessons against mapping document</a:t>
            </a:r>
          </a:p>
          <a:p>
            <a:r>
              <a:rPr lang="en-US" dirty="0" smtClean="0"/>
              <a:t>English language editing and formatting</a:t>
            </a:r>
          </a:p>
          <a:p>
            <a:r>
              <a:rPr lang="en-US" dirty="0" smtClean="0"/>
              <a:t>Producing voiceovers, video and photo content</a:t>
            </a:r>
          </a:p>
          <a:p>
            <a:r>
              <a:rPr lang="en-US" dirty="0" smtClean="0"/>
              <a:t>Localization of entire content</a:t>
            </a:r>
          </a:p>
          <a:p>
            <a:pPr lvl="1"/>
            <a:r>
              <a:rPr lang="en-US" dirty="0" smtClean="0"/>
              <a:t>Translation to national language</a:t>
            </a:r>
          </a:p>
          <a:p>
            <a:pPr lvl="1"/>
            <a:r>
              <a:rPr lang="en-US" dirty="0" smtClean="0"/>
              <a:t>Modification of content to national standards (BLS or health certificates,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44" dirty="0" smtClean="0"/>
              <a:t>Lessons in Learning Units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>http://</a:t>
            </a:r>
            <a:r>
              <a:rPr lang="en-US" sz="2222" dirty="0" err="1" smtClean="0"/>
              <a:t>moodlelf.inroma.roma.it/course/view.php?id</a:t>
            </a:r>
            <a:r>
              <a:rPr lang="en-US" sz="2222" dirty="0" smtClean="0"/>
              <a:t>=10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Core Knowledge </a:t>
            </a:r>
            <a:r>
              <a:rPr lang="en-US" dirty="0" smtClean="0"/>
              <a:t>Learning Units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Human Anatomy</a:t>
            </a:r>
          </a:p>
          <a:p>
            <a:pPr lvl="2"/>
            <a:r>
              <a:rPr lang="en-US" dirty="0" smtClean="0"/>
              <a:t>Lesson 1A Bones and Joints</a:t>
            </a:r>
          </a:p>
          <a:p>
            <a:pPr lvl="2"/>
            <a:r>
              <a:rPr lang="en-US" dirty="0" smtClean="0"/>
              <a:t>Lesson 1B Biomechanical Concepts</a:t>
            </a:r>
          </a:p>
          <a:p>
            <a:pPr lvl="2"/>
            <a:r>
              <a:rPr lang="en-US" dirty="0" smtClean="0"/>
              <a:t>Lesson 2A Muscles and Muscle Actions</a:t>
            </a:r>
          </a:p>
          <a:p>
            <a:pPr lvl="2"/>
            <a:r>
              <a:rPr lang="en-US" dirty="0" smtClean="0"/>
              <a:t>Lesson 2B Major Muscle Group Locations</a:t>
            </a:r>
          </a:p>
          <a:p>
            <a:pPr lvl="2"/>
            <a:r>
              <a:rPr lang="en-US" dirty="0" smtClean="0"/>
              <a:t>Lesson 3   Heart, Lungs and Circulation</a:t>
            </a:r>
          </a:p>
          <a:p>
            <a:pPr lvl="2"/>
            <a:r>
              <a:rPr lang="en-US" dirty="0" smtClean="0"/>
              <a:t>Lesson 4A Energy Sources</a:t>
            </a:r>
          </a:p>
          <a:p>
            <a:pPr lvl="2"/>
            <a:r>
              <a:rPr lang="en-US" dirty="0" smtClean="0"/>
              <a:t>Lesson 4B Three Energy Systems</a:t>
            </a:r>
          </a:p>
          <a:p>
            <a:pPr lvl="2"/>
            <a:r>
              <a:rPr lang="en-US" dirty="0" smtClean="0"/>
              <a:t>Lesson 4C Energy Systems and Training</a:t>
            </a:r>
          </a:p>
          <a:p>
            <a:pPr lvl="1"/>
            <a:r>
              <a:rPr lang="en-US" dirty="0" smtClean="0"/>
              <a:t>Exercise Physiology</a:t>
            </a:r>
          </a:p>
          <a:p>
            <a:pPr lvl="1"/>
            <a:r>
              <a:rPr lang="en-US" dirty="0" smtClean="0"/>
              <a:t>Lifestyle Management and Modification</a:t>
            </a:r>
          </a:p>
          <a:p>
            <a:pPr lvl="1"/>
            <a:r>
              <a:rPr lang="en-US" dirty="0" smtClean="0"/>
              <a:t>Health and Safety</a:t>
            </a:r>
          </a:p>
          <a:p>
            <a:pPr lvl="1"/>
            <a:r>
              <a:rPr lang="en-US" dirty="0" smtClean="0"/>
              <a:t>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</a:t>
            </a:r>
            <a:r>
              <a:rPr lang="en-US" dirty="0" smtClean="0"/>
              <a:t>EXERCISE INSTRUCTOR</a:t>
            </a:r>
            <a:br>
              <a:rPr lang="en-US" dirty="0" smtClean="0"/>
            </a:br>
            <a:r>
              <a:rPr lang="en-US" sz="2222" dirty="0" smtClean="0"/>
              <a:t>http://</a:t>
            </a:r>
            <a:r>
              <a:rPr lang="en-US" sz="2222" dirty="0" err="1" smtClean="0"/>
              <a:t>moodlelf.inroma.roma.it/course/view.php?id</a:t>
            </a:r>
            <a:r>
              <a:rPr lang="en-US" sz="2222" dirty="0" smtClean="0"/>
              <a:t>=20</a:t>
            </a: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7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UNIT 1 – Complete Session</a:t>
            </a:r>
          </a:p>
          <a:p>
            <a:r>
              <a:rPr lang="en-US" dirty="0" smtClean="0"/>
              <a:t>UNIT 2 – Phases of the exercise to music session</a:t>
            </a:r>
          </a:p>
          <a:p>
            <a:r>
              <a:rPr lang="en-US" dirty="0" smtClean="0"/>
              <a:t>UNIT 3 – Safe and effective alignment of exercise positions</a:t>
            </a:r>
          </a:p>
          <a:p>
            <a:r>
              <a:rPr lang="en-US" dirty="0" smtClean="0"/>
              <a:t>UNIT 4 – Exercises to improve cardiovascular fitness and motor skills</a:t>
            </a:r>
          </a:p>
          <a:p>
            <a:r>
              <a:rPr lang="en-US" dirty="0" smtClean="0"/>
              <a:t>UNIT 5 – Exercises to improve muscular strength and endurance</a:t>
            </a:r>
          </a:p>
          <a:p>
            <a:r>
              <a:rPr lang="en-US" dirty="0" smtClean="0"/>
              <a:t>UNIT 6 – Exercises to improve flexibility</a:t>
            </a:r>
          </a:p>
          <a:p>
            <a:r>
              <a:rPr lang="en-US" dirty="0" smtClean="0"/>
              <a:t>UNIT 7 – Music</a:t>
            </a:r>
          </a:p>
          <a:p>
            <a:r>
              <a:rPr lang="en-US" dirty="0" smtClean="0"/>
              <a:t>UNIT 8 – Intensity</a:t>
            </a:r>
          </a:p>
          <a:p>
            <a:r>
              <a:rPr lang="en-US" dirty="0" smtClean="0"/>
              <a:t>UNIT 9 – Pedagogical intervention </a:t>
            </a:r>
          </a:p>
          <a:p>
            <a:r>
              <a:rPr lang="en-US" dirty="0" smtClean="0"/>
              <a:t>UNIT 10 – Cueing</a:t>
            </a:r>
          </a:p>
          <a:p>
            <a:r>
              <a:rPr lang="en-US" dirty="0" smtClean="0"/>
              <a:t>UNIT 11 – Teaching methods</a:t>
            </a:r>
          </a:p>
          <a:p>
            <a:r>
              <a:rPr lang="en-US" dirty="0" smtClean="0"/>
              <a:t>UNIT 12 – Methods of Choreography</a:t>
            </a:r>
          </a:p>
          <a:p>
            <a:r>
              <a:rPr lang="en-US" dirty="0" smtClean="0"/>
              <a:t>UNIT 13 – Client’s Level</a:t>
            </a:r>
          </a:p>
          <a:p>
            <a:r>
              <a:rPr lang="en-US" dirty="0" smtClean="0"/>
              <a:t>UNIT 14 – Prepare for exercise to music session; End session</a:t>
            </a:r>
          </a:p>
          <a:p>
            <a:r>
              <a:rPr lang="en-US" dirty="0" smtClean="0"/>
              <a:t>UNIT 15 – Plan a group exercise to music session; Evaluate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777790" cy="77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08667" y="3478763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AQUAFITNESS </a:t>
            </a:r>
            <a:r>
              <a:rPr lang="en-US" dirty="0" smtClean="0"/>
              <a:t>INSTRUCTOR</a:t>
            </a:r>
            <a:br>
              <a:rPr lang="en-US" dirty="0" smtClean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moodlelf.inroma.roma.it/mod/folder/view.php?id</a:t>
            </a:r>
            <a:r>
              <a:rPr lang="en-US" sz="2000" dirty="0" smtClean="0"/>
              <a:t>=</a:t>
            </a:r>
            <a:r>
              <a:rPr lang="en-US" sz="2000" dirty="0" smtClean="0"/>
              <a:t>946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8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Unit 1 – The Aquatic Environment</a:t>
            </a:r>
          </a:p>
          <a:p>
            <a:pPr lvl="1"/>
            <a:r>
              <a:rPr lang="en-US" dirty="0" smtClean="0"/>
              <a:t>Lesson 1 Water and Pool Considerations</a:t>
            </a:r>
          </a:p>
          <a:p>
            <a:pPr lvl="1"/>
            <a:r>
              <a:rPr lang="en-US" dirty="0" smtClean="0"/>
              <a:t>Lesson 2 The Physical Laws</a:t>
            </a:r>
          </a:p>
          <a:p>
            <a:r>
              <a:rPr lang="en-US" dirty="0" smtClean="0"/>
              <a:t>Unit 2 – Programming and Leadership</a:t>
            </a:r>
          </a:p>
          <a:p>
            <a:pPr lvl="1"/>
            <a:r>
              <a:rPr lang="en-US" dirty="0" smtClean="0"/>
              <a:t>7 Lessons</a:t>
            </a:r>
          </a:p>
          <a:p>
            <a:r>
              <a:rPr lang="en-US" dirty="0" smtClean="0"/>
              <a:t>Unit 3 – Aquatic Equipment and Music</a:t>
            </a:r>
          </a:p>
          <a:p>
            <a:pPr lvl="1"/>
            <a:r>
              <a:rPr lang="en-US" dirty="0" smtClean="0"/>
              <a:t>2 Lessons</a:t>
            </a:r>
          </a:p>
          <a:p>
            <a:r>
              <a:rPr lang="en-US" dirty="0" smtClean="0"/>
              <a:t>Unit 4 – Shallow water</a:t>
            </a:r>
          </a:p>
          <a:p>
            <a:pPr lvl="1"/>
            <a:r>
              <a:rPr lang="en-US" dirty="0" smtClean="0"/>
              <a:t>4 Lessons </a:t>
            </a:r>
          </a:p>
          <a:p>
            <a:r>
              <a:rPr lang="en-US" dirty="0" smtClean="0"/>
              <a:t>Unit 5 – Deep water</a:t>
            </a:r>
          </a:p>
          <a:p>
            <a:pPr lvl="1"/>
            <a:r>
              <a:rPr lang="en-US" dirty="0" smtClean="0"/>
              <a:t>4 Lessons </a:t>
            </a:r>
          </a:p>
          <a:p>
            <a:r>
              <a:rPr lang="en-US" dirty="0" smtClean="0"/>
              <a:t>Unit 6 – Aquatic Choreography and Cueing</a:t>
            </a:r>
          </a:p>
          <a:p>
            <a:pPr lvl="1"/>
            <a:r>
              <a:rPr lang="en-US" dirty="0" smtClean="0"/>
              <a:t>2 Lessons</a:t>
            </a:r>
          </a:p>
          <a:p>
            <a:r>
              <a:rPr lang="en-US" dirty="0" smtClean="0"/>
              <a:t>Unit 7 – Pedagogical Intervention and Safety</a:t>
            </a:r>
          </a:p>
          <a:p>
            <a:pPr lvl="1"/>
            <a:r>
              <a:rPr lang="en-US" dirty="0" smtClean="0"/>
              <a:t>5 </a:t>
            </a:r>
            <a:r>
              <a:rPr lang="en-US" dirty="0" smtClean="0"/>
              <a:t>Lessons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30993" y="-16969"/>
            <a:ext cx="475809" cy="105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285"/>
            <a:ext cx="8229600" cy="839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FITNESS INSTRUCTOR</a:t>
            </a:r>
            <a:br>
              <a:rPr lang="en-US" dirty="0" smtClean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moodlelf.inroma.roma.it/course/view.php?id</a:t>
            </a:r>
            <a:r>
              <a:rPr lang="en-US" sz="2000" dirty="0" smtClean="0"/>
              <a:t>=22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9" y="1321712"/>
            <a:ext cx="8686800" cy="52557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Unit - Core Knowledge</a:t>
            </a:r>
          </a:p>
          <a:p>
            <a:pPr lvl="1"/>
            <a:r>
              <a:rPr lang="en-US" dirty="0" smtClean="0"/>
              <a:t>L1 Designing an Individual Fitness Programme</a:t>
            </a:r>
          </a:p>
          <a:p>
            <a:pPr lvl="1"/>
            <a:r>
              <a:rPr lang="en-US" dirty="0" smtClean="0"/>
              <a:t>L2 Information gathering, screening and informed consent</a:t>
            </a:r>
          </a:p>
          <a:p>
            <a:pPr lvl="1"/>
            <a:r>
              <a:rPr lang="en-US" dirty="0" smtClean="0"/>
              <a:t>L3 Ending a Session, evaluation, giving/receiving feedback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L4 Progressive Exercise Planning</a:t>
            </a:r>
          </a:p>
          <a:p>
            <a:r>
              <a:rPr lang="en-US" dirty="0" smtClean="0"/>
              <a:t>Unit - Resistance Exercise</a:t>
            </a:r>
          </a:p>
          <a:p>
            <a:pPr lvl="1"/>
            <a:r>
              <a:rPr lang="en-US" dirty="0" smtClean="0"/>
              <a:t>L1 Resistance Machines Theory plus warm up</a:t>
            </a:r>
          </a:p>
          <a:p>
            <a:pPr lvl="1"/>
            <a:r>
              <a:rPr lang="en-US" dirty="0" smtClean="0"/>
              <a:t>L2 Resistance Machine exercises – Upper Body</a:t>
            </a:r>
          </a:p>
          <a:p>
            <a:pPr lvl="1"/>
            <a:r>
              <a:rPr lang="en-US" dirty="0" smtClean="0"/>
              <a:t>L3 Resistance machine exercises – Lower Body</a:t>
            </a:r>
          </a:p>
          <a:p>
            <a:pPr lvl="1"/>
            <a:r>
              <a:rPr lang="en-US" dirty="0" smtClean="0"/>
              <a:t>L4 Free Weights – Theory</a:t>
            </a:r>
          </a:p>
          <a:p>
            <a:pPr lvl="1"/>
            <a:r>
              <a:rPr lang="en-US" dirty="0" smtClean="0"/>
              <a:t>L5 Spotting</a:t>
            </a:r>
          </a:p>
          <a:p>
            <a:pPr lvl="1"/>
            <a:r>
              <a:rPr lang="en-US" dirty="0" smtClean="0"/>
              <a:t>L6 Free weights – Standing</a:t>
            </a:r>
          </a:p>
          <a:p>
            <a:pPr lvl="1"/>
            <a:r>
              <a:rPr lang="en-US" dirty="0" smtClean="0"/>
              <a:t>L7 Free weights on the Bench</a:t>
            </a:r>
          </a:p>
          <a:p>
            <a:pPr lvl="1"/>
            <a:r>
              <a:rPr lang="en-US" dirty="0" smtClean="0"/>
              <a:t>L8 Practical Guidelines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L9 Methods of Resistance Training</a:t>
            </a:r>
          </a:p>
          <a:p>
            <a:r>
              <a:rPr lang="en-US" dirty="0" smtClean="0"/>
              <a:t>Unit - Cardiovascular Exercise</a:t>
            </a:r>
          </a:p>
          <a:p>
            <a:pPr lvl="1"/>
            <a:r>
              <a:rPr lang="en-US" dirty="0" smtClean="0"/>
              <a:t>L1 Cardiovascular Machines</a:t>
            </a:r>
          </a:p>
          <a:p>
            <a:pPr lvl="1"/>
            <a:r>
              <a:rPr lang="en-US" dirty="0" smtClean="0"/>
              <a:t>L2 Methods of Cardiovascular 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Trainer</a:t>
            </a:r>
            <a:br>
              <a:rPr lang="en-US" dirty="0" smtClean="0"/>
            </a:br>
            <a:r>
              <a:rPr lang="en-US" sz="2222" dirty="0" smtClean="0"/>
              <a:t>http://</a:t>
            </a:r>
            <a:r>
              <a:rPr lang="en-US" sz="2222" dirty="0" err="1" smtClean="0"/>
              <a:t>moodlelf.inroma.roma.it/course/view.php?id</a:t>
            </a:r>
            <a:r>
              <a:rPr lang="en-US" sz="2222" dirty="0" smtClean="0"/>
              <a:t>=23</a:t>
            </a: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Unit 1 The Role of the Personal Trainer</a:t>
            </a:r>
          </a:p>
          <a:p>
            <a:pPr lvl="1"/>
            <a:r>
              <a:rPr lang="en-US" dirty="0" smtClean="0"/>
              <a:t>5 Lessons</a:t>
            </a:r>
          </a:p>
          <a:p>
            <a:r>
              <a:rPr lang="en-US" dirty="0" smtClean="0"/>
              <a:t>Unit 2 Functional Anatomy</a:t>
            </a:r>
          </a:p>
          <a:p>
            <a:pPr lvl="1"/>
            <a:r>
              <a:rPr lang="en-US" dirty="0" smtClean="0"/>
              <a:t>4 Lessons</a:t>
            </a:r>
          </a:p>
          <a:p>
            <a:r>
              <a:rPr lang="en-US" dirty="0" smtClean="0"/>
              <a:t>Unit 3 Physiology</a:t>
            </a:r>
          </a:p>
          <a:p>
            <a:pPr lvl="1"/>
            <a:r>
              <a:rPr lang="en-US" dirty="0" smtClean="0"/>
              <a:t>3 Lessons</a:t>
            </a:r>
          </a:p>
          <a:p>
            <a:r>
              <a:rPr lang="en-US" dirty="0" smtClean="0"/>
              <a:t>Unit 4 Nutrition</a:t>
            </a:r>
          </a:p>
          <a:p>
            <a:pPr lvl="1"/>
            <a:r>
              <a:rPr lang="en-US" dirty="0" smtClean="0"/>
              <a:t>1 Lesson</a:t>
            </a:r>
          </a:p>
          <a:p>
            <a:r>
              <a:rPr lang="en-US" dirty="0" smtClean="0"/>
              <a:t>Unit 5 Psychosocial Aspects of Health and Fitness</a:t>
            </a:r>
          </a:p>
          <a:p>
            <a:pPr lvl="1"/>
            <a:r>
              <a:rPr lang="en-US" dirty="0" smtClean="0"/>
              <a:t>6 Lessons</a:t>
            </a:r>
          </a:p>
          <a:p>
            <a:r>
              <a:rPr lang="en-US" dirty="0" smtClean="0"/>
              <a:t>Unit 6 Health and Fitness Assessments</a:t>
            </a:r>
          </a:p>
          <a:p>
            <a:pPr lvl="1"/>
            <a:r>
              <a:rPr lang="en-US" dirty="0" smtClean="0"/>
              <a:t>3 Lessons</a:t>
            </a:r>
          </a:p>
          <a:p>
            <a:r>
              <a:rPr lang="en-US" dirty="0" smtClean="0"/>
              <a:t>Unit 7 Training Adaptations/ Exercise Planning</a:t>
            </a:r>
          </a:p>
          <a:p>
            <a:pPr lvl="1"/>
            <a:r>
              <a:rPr lang="en-US" dirty="0" smtClean="0"/>
              <a:t>5 Lessons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54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Lessons: Theoretical</a:t>
            </a:r>
          </a:p>
          <a:p>
            <a:pPr lvl="1"/>
            <a:r>
              <a:rPr lang="en-US" dirty="0" smtClean="0"/>
              <a:t>At the end of each theoretical lesson (core knowledge) there is a learning check of 10 multiple choice questions. 8 must be answered correctly to complete the lesson. May be repeated</a:t>
            </a:r>
          </a:p>
          <a:p>
            <a:r>
              <a:rPr lang="en-US" dirty="0" smtClean="0"/>
              <a:t>Lessons: Practical</a:t>
            </a:r>
          </a:p>
          <a:p>
            <a:pPr lvl="1"/>
            <a:r>
              <a:rPr lang="en-US" dirty="0" smtClean="0"/>
              <a:t>At the end of each practical lesson there is a homework assignment which must be submitted to the tutor, who will evaluate it and give appropriate feedback</a:t>
            </a:r>
          </a:p>
          <a:p>
            <a:r>
              <a:rPr lang="en-US" dirty="0" smtClean="0"/>
              <a:t>Learning Units</a:t>
            </a:r>
          </a:p>
          <a:p>
            <a:pPr lvl="1"/>
            <a:r>
              <a:rPr lang="en-US" dirty="0" smtClean="0"/>
              <a:t>At the end of each learning unit there is a learning check with 20 multiple choice questions from all the lessons in the learning unit.</a:t>
            </a:r>
          </a:p>
          <a:p>
            <a:r>
              <a:rPr lang="en-US" dirty="0" smtClean="0"/>
              <a:t>Final Exams for Level 3 and Level 4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/>
            <a:r>
              <a:rPr lang="en-US" dirty="0" smtClean="0"/>
              <a:t>Face to face exam based on the theory (100 multiple choice questions) and practical exam based on the content of the programme chosen. </a:t>
            </a:r>
          </a:p>
          <a:p>
            <a:pPr lvl="1"/>
            <a:r>
              <a:rPr lang="en-US" dirty="0" smtClean="0"/>
              <a:t>Final exams for Level 3 </a:t>
            </a:r>
            <a:r>
              <a:rPr lang="en-US" dirty="0" err="1" smtClean="0"/>
              <a:t>Programmes</a:t>
            </a:r>
            <a:r>
              <a:rPr lang="en-US" dirty="0" smtClean="0"/>
              <a:t> – end of April 2013</a:t>
            </a:r>
          </a:p>
          <a:p>
            <a:pPr lvl="1"/>
            <a:r>
              <a:rPr lang="en-US" dirty="0" smtClean="0"/>
              <a:t>Final exams for Level 4 Programme (and repeat L3 </a:t>
            </a:r>
            <a:r>
              <a:rPr lang="en-US" dirty="0" err="1" smtClean="0"/>
              <a:t>Programmes</a:t>
            </a:r>
            <a:r>
              <a:rPr lang="en-US" dirty="0" smtClean="0"/>
              <a:t>) – July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Tutor – must participate in an online course that outlines and informs the tutor of his duties and responsibilities.</a:t>
            </a:r>
          </a:p>
          <a:p>
            <a:r>
              <a:rPr lang="en-US" dirty="0" smtClean="0"/>
              <a:t>Teaches, explains and clarifies</a:t>
            </a:r>
          </a:p>
          <a:p>
            <a:r>
              <a:rPr lang="en-US" dirty="0" smtClean="0"/>
              <a:t>Gives information</a:t>
            </a:r>
          </a:p>
          <a:p>
            <a:r>
              <a:rPr lang="en-US" dirty="0" smtClean="0"/>
              <a:t>Motivates</a:t>
            </a:r>
          </a:p>
          <a:p>
            <a:r>
              <a:rPr lang="en-US" dirty="0" smtClean="0"/>
              <a:t>Follows up on student progress</a:t>
            </a:r>
          </a:p>
          <a:p>
            <a:r>
              <a:rPr lang="en-US" dirty="0" smtClean="0"/>
              <a:t>Corrects homework assignments</a:t>
            </a:r>
          </a:p>
          <a:p>
            <a:r>
              <a:rPr lang="en-US" dirty="0" smtClean="0"/>
              <a:t>Evaluates, gives feedback and prepares students</a:t>
            </a:r>
          </a:p>
          <a:p>
            <a:r>
              <a:rPr lang="en-US" dirty="0" smtClean="0"/>
              <a:t>Skype / </a:t>
            </a:r>
            <a:r>
              <a:rPr lang="en-US" dirty="0" err="1" smtClean="0"/>
              <a:t>Viber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7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LEARNING</a:t>
            </a:r>
          </a:p>
          <a:p>
            <a:pPr lvl="1"/>
            <a:r>
              <a:rPr lang="en-US" dirty="0" smtClean="0"/>
              <a:t>At student’s convenience for time and commitment, learning environment and attention span.</a:t>
            </a:r>
          </a:p>
          <a:p>
            <a:r>
              <a:rPr lang="en-US" dirty="0" smtClean="0"/>
              <a:t>FACE TO FACE LEARNING</a:t>
            </a:r>
          </a:p>
          <a:p>
            <a:pPr lvl="1"/>
            <a:r>
              <a:rPr lang="en-US" dirty="0" smtClean="0"/>
              <a:t>With tutor via Skype, </a:t>
            </a:r>
            <a:r>
              <a:rPr lang="en-US" dirty="0" err="1" smtClean="0"/>
              <a:t>Viber</a:t>
            </a:r>
            <a:r>
              <a:rPr lang="en-US" dirty="0" smtClean="0"/>
              <a:t> or some other VOIP</a:t>
            </a:r>
          </a:p>
          <a:p>
            <a:r>
              <a:rPr lang="en-US" dirty="0" smtClean="0"/>
              <a:t>INTERNSHIPS / EVENT PLANNING</a:t>
            </a:r>
          </a:p>
          <a:p>
            <a:pPr lvl="1"/>
            <a:r>
              <a:rPr lang="en-US" dirty="0" smtClean="0"/>
              <a:t>Learning by doing. </a:t>
            </a:r>
          </a:p>
          <a:p>
            <a:pPr lvl="1"/>
            <a:r>
              <a:rPr lang="en-US" dirty="0" smtClean="0"/>
              <a:t>Participating in events to demonstrate various types of exercise techniques, </a:t>
            </a:r>
            <a:r>
              <a:rPr lang="en-US" dirty="0" err="1" smtClean="0"/>
              <a:t>programmes</a:t>
            </a:r>
            <a:r>
              <a:rPr lang="en-US" dirty="0" smtClean="0"/>
              <a:t>, etc and having the participants demonstrate their abilities for feedback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45444" cy="525571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This project proposes the creation of a system of training and qualification, based on EQF - the European Qualification Framework - in the fitness industry, culminating with a permanent institution of a National Register of </a:t>
            </a:r>
            <a:r>
              <a:rPr lang="en-US" dirty="0" smtClean="0"/>
              <a:t>Certified Professionals </a:t>
            </a:r>
            <a:r>
              <a:rPr lang="en-US" dirty="0" smtClean="0"/>
              <a:t>in 14 European countries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dirty="0" smtClean="0"/>
              <a:t>A long term target is to improve health ‑ hence the quality of life ‑ to all the </a:t>
            </a:r>
            <a:r>
              <a:rPr lang="en-US" dirty="0" smtClean="0"/>
              <a:t>people </a:t>
            </a:r>
            <a:r>
              <a:rPr lang="en-US" dirty="0" smtClean="0"/>
              <a:t>involved in fitness activities: almost everybody,</a:t>
            </a:r>
            <a:r>
              <a:rPr lang="en-US" dirty="0" smtClean="0"/>
              <a:t> as long as </a:t>
            </a:r>
            <a:r>
              <a:rPr lang="en-US" dirty="0" smtClean="0"/>
              <a:t>this is done by qualified instructors</a:t>
            </a:r>
            <a:r>
              <a:rPr lang="en-US" dirty="0" smtClean="0"/>
              <a:t>, </a:t>
            </a:r>
            <a:r>
              <a:rPr lang="en-US" dirty="0" smtClean="0"/>
              <a:t>paying attention to individual needs. The main objectives of the project/network are: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1.	to create a European training system for </a:t>
            </a:r>
            <a:r>
              <a:rPr lang="en-US" dirty="0" err="1" smtClean="0"/>
              <a:t>e</a:t>
            </a:r>
            <a:r>
              <a:rPr lang="en-US" dirty="0" smtClean="0"/>
              <a:t>-learning in fitness to cover the minimum standards for both the theory (knowledge) and the practical skills and competencies</a:t>
            </a:r>
          </a:p>
          <a:p>
            <a:r>
              <a:rPr lang="en-US" dirty="0" smtClean="0"/>
              <a:t>2.	to create a platform for an interactive national professional register which will collaborate with other international registers. The </a:t>
            </a:r>
            <a:r>
              <a:rPr lang="en-US" dirty="0" err="1" smtClean="0"/>
              <a:t>e</a:t>
            </a:r>
            <a:r>
              <a:rPr lang="en-US" dirty="0" smtClean="0"/>
              <a:t>-learning courses and register will be translated into the languages of the project members.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THE eLF PROJECT FOR ASSOCIATE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Offer the pilot testing of the programme to students</a:t>
            </a:r>
          </a:p>
          <a:p>
            <a:r>
              <a:rPr lang="en-US" dirty="0" smtClean="0"/>
              <a:t>Have a method to evaluate instructor’s qualifications</a:t>
            </a:r>
          </a:p>
          <a:p>
            <a:r>
              <a:rPr lang="en-US" dirty="0" smtClean="0"/>
              <a:t>Give feedback to the testing process</a:t>
            </a:r>
          </a:p>
          <a:p>
            <a:r>
              <a:rPr lang="en-US" dirty="0" smtClean="0"/>
              <a:t>Participate in the national register theme</a:t>
            </a:r>
          </a:p>
          <a:p>
            <a:r>
              <a:rPr lang="en-US" dirty="0" smtClean="0"/>
              <a:t>Be connected to one of the largest fitness networks in Europe.</a:t>
            </a:r>
          </a:p>
          <a:p>
            <a:r>
              <a:rPr lang="en-US" dirty="0" smtClean="0"/>
              <a:t>Participate in the exploitation of the eLF Project beyond 2013.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1349" y="5769819"/>
            <a:ext cx="1088181" cy="1088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93179" y="5333037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965"/>
            <a:ext cx="8229600" cy="1143000"/>
          </a:xfrm>
        </p:spPr>
        <p:txBody>
          <a:bodyPr/>
          <a:lstStyle/>
          <a:p>
            <a:r>
              <a:rPr lang="en-US" dirty="0" smtClean="0"/>
              <a:t>Conditions to Use the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619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Become an Associate Partner</a:t>
            </a:r>
          </a:p>
          <a:p>
            <a:r>
              <a:rPr lang="en-US" dirty="0" smtClean="0"/>
              <a:t>Sign the Letter of Intent</a:t>
            </a:r>
          </a:p>
          <a:p>
            <a:r>
              <a:rPr lang="en-US" dirty="0" smtClean="0"/>
              <a:t>Supply the students that will participate in the programme</a:t>
            </a:r>
          </a:p>
          <a:p>
            <a:r>
              <a:rPr lang="en-US" dirty="0" smtClean="0"/>
              <a:t>Supply a coordinator and tutor to mentor/follow up on the students that participate in the programme.</a:t>
            </a:r>
          </a:p>
          <a:p>
            <a:r>
              <a:rPr lang="en-US" dirty="0" smtClean="0"/>
              <a:t>Modify the programme for your national standards.</a:t>
            </a:r>
          </a:p>
          <a:p>
            <a:r>
              <a:rPr lang="en-US" dirty="0" smtClean="0"/>
              <a:t>Coordinate to participate in the final exam process that is being held nearest to you by a full partner.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" y="54784"/>
            <a:ext cx="1099681" cy="1099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4153" cy="4843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A</a:t>
            </a:r>
            <a:r>
              <a:rPr lang="en-US" dirty="0" smtClean="0"/>
              <a:t>t </a:t>
            </a:r>
            <a:r>
              <a:rPr lang="en-US" dirty="0" smtClean="0"/>
              <a:t>least 18 years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 smtClean="0"/>
              <a:t>school diploma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wo </a:t>
            </a:r>
            <a:r>
              <a:rPr lang="en-US" dirty="0" smtClean="0"/>
              <a:t>years of practical experience in the fitness field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ertificate </a:t>
            </a:r>
            <a:r>
              <a:rPr lang="en-US" dirty="0" smtClean="0"/>
              <a:t>of good health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fast internet connection (eg ADSL) suitable for the audio and </a:t>
            </a:r>
            <a:r>
              <a:rPr lang="en-US" dirty="0" smtClean="0"/>
              <a:t>video playback </a:t>
            </a:r>
            <a:r>
              <a:rPr lang="en-US" dirty="0" smtClean="0"/>
              <a:t>of multimedia content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nglish </a:t>
            </a:r>
            <a:r>
              <a:rPr lang="en-US" dirty="0" smtClean="0"/>
              <a:t>language knowledge and practical experience in using a </a:t>
            </a:r>
            <a:r>
              <a:rPr lang="en-US" dirty="0" smtClean="0"/>
              <a:t>computer (</a:t>
            </a:r>
            <a:r>
              <a:rPr lang="en-US" dirty="0" smtClean="0"/>
              <a:t>internet, email, social networks, etc) as preferential conditions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otivation</a:t>
            </a:r>
            <a:endParaRPr lang="en-US" dirty="0" smtClean="0"/>
          </a:p>
          <a:p>
            <a:r>
              <a:rPr lang="en-US" dirty="0" smtClean="0"/>
              <a:t>All participants who successfully complete the course will be admitted to </a:t>
            </a:r>
            <a:r>
              <a:rPr lang="en-US" dirty="0" smtClean="0"/>
              <a:t>the </a:t>
            </a:r>
            <a:r>
              <a:rPr lang="en-US" b="1" dirty="0" smtClean="0"/>
              <a:t>eLF </a:t>
            </a:r>
            <a:r>
              <a:rPr lang="en-US" b="1" dirty="0" smtClean="0"/>
              <a:t>NATIONAL REGISTER valid in all the project partner </a:t>
            </a:r>
            <a:r>
              <a:rPr lang="en-US" b="1" dirty="0" smtClean="0"/>
              <a:t>countries.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sign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www.elearningfitness.eu</a:t>
            </a:r>
            <a:endParaRPr lang="en-US" dirty="0" smtClean="0"/>
          </a:p>
          <a:p>
            <a:r>
              <a:rPr lang="en-US" dirty="0" smtClean="0"/>
              <a:t>eLF courses information and application form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Click on appropriate language</a:t>
            </a:r>
          </a:p>
          <a:p>
            <a:r>
              <a:rPr lang="en-US" dirty="0" smtClean="0"/>
              <a:t>Application Form</a:t>
            </a:r>
          </a:p>
          <a:p>
            <a:r>
              <a:rPr lang="en-US" dirty="0" smtClean="0"/>
              <a:t>Register with login and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interest in the elf project!!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0963" y="1657382"/>
            <a:ext cx="7772400" cy="15001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ANY QUESTIONS?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1474820" cy="147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3379"/>
          </a:xfrm>
        </p:spPr>
        <p:txBody>
          <a:bodyPr/>
          <a:lstStyle/>
          <a:p>
            <a:r>
              <a:rPr lang="en-US" dirty="0" smtClean="0"/>
              <a:t>19 Full Partners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95694" y="-162144"/>
            <a:ext cx="712688" cy="158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31" y="2362927"/>
            <a:ext cx="6641432" cy="376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466"/>
            <a:ext cx="8229600" cy="5703534"/>
          </a:xfrm>
        </p:spPr>
        <p:txBody>
          <a:bodyPr/>
          <a:lstStyle/>
          <a:p>
            <a:r>
              <a:rPr lang="en-US" dirty="0" smtClean="0"/>
              <a:t>Associate Partners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95694" y="-162144"/>
            <a:ext cx="712688" cy="158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135" y="2138325"/>
            <a:ext cx="5933777" cy="423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membership</a:t>
            </a:r>
            <a:br>
              <a:rPr lang="en-US" dirty="0" smtClean="0"/>
            </a:br>
            <a:r>
              <a:rPr lang="en-US" dirty="0" smtClean="0"/>
              <a:t>for Associate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funding</a:t>
            </a:r>
          </a:p>
          <a:p>
            <a:r>
              <a:rPr lang="en-US" dirty="0" smtClean="0"/>
              <a:t>Participation in Pilot Testing</a:t>
            </a:r>
          </a:p>
          <a:p>
            <a:r>
              <a:rPr lang="en-US" dirty="0" smtClean="0"/>
              <a:t>Participation in the Testing of the Exercise Register</a:t>
            </a:r>
          </a:p>
          <a:p>
            <a:r>
              <a:rPr lang="en-US" dirty="0" smtClean="0"/>
              <a:t>Dissemination</a:t>
            </a:r>
          </a:p>
          <a:p>
            <a:r>
              <a:rPr lang="en-US" dirty="0" smtClean="0"/>
              <a:t>Exploitation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95694" y="-162144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8749" cy="826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 OF EXERCISE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74" y="1101426"/>
            <a:ext cx="8586775" cy="55848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DELIVERABLE: to </a:t>
            </a:r>
            <a:r>
              <a:rPr lang="en-US" dirty="0" smtClean="0"/>
              <a:t>create a platform for an interactive national professional register which will collaborate with other international registers.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national register is being developed based </a:t>
            </a:r>
            <a:r>
              <a:rPr lang="en-US" dirty="0" smtClean="0"/>
              <a:t>on the UK-</a:t>
            </a:r>
            <a:r>
              <a:rPr lang="en-US" dirty="0" smtClean="0"/>
              <a:t>Reps,  </a:t>
            </a:r>
            <a:r>
              <a:rPr lang="en-US" sz="2857" dirty="0" smtClean="0">
                <a:hlinkClick r:id="rId2"/>
              </a:rPr>
              <a:t>http</a:t>
            </a:r>
            <a:r>
              <a:rPr lang="en-US" sz="2857" dirty="0" smtClean="0">
                <a:hlinkClick r:id="rId2"/>
              </a:rPr>
              <a:t>://</a:t>
            </a:r>
            <a:r>
              <a:rPr lang="en-US" sz="2857" dirty="0" smtClean="0">
                <a:hlinkClick r:id="rId2"/>
              </a:rPr>
              <a:t>www.exerciseregister.org</a:t>
            </a:r>
            <a:r>
              <a:rPr lang="en-US" sz="2857" dirty="0" smtClean="0"/>
              <a:t> </a:t>
            </a:r>
            <a:r>
              <a:rPr lang="en-US" dirty="0" smtClean="0"/>
              <a:t>and will be localized and translated into each of the national languages of the participating nations.</a:t>
            </a:r>
          </a:p>
          <a:p>
            <a:r>
              <a:rPr lang="en-US" dirty="0" smtClean="0"/>
              <a:t>All participants who successfully complete the </a:t>
            </a:r>
            <a:r>
              <a:rPr lang="en-US" dirty="0" err="1" smtClean="0"/>
              <a:t>e</a:t>
            </a:r>
            <a:r>
              <a:rPr lang="en-US" dirty="0" smtClean="0"/>
              <a:t>-learning </a:t>
            </a:r>
            <a:r>
              <a:rPr lang="en-US" dirty="0" err="1" smtClean="0"/>
              <a:t>programmes</a:t>
            </a:r>
            <a:r>
              <a:rPr lang="en-US" dirty="0" smtClean="0"/>
              <a:t> will be eligible to join the national register of their country.</a:t>
            </a:r>
          </a:p>
          <a:p>
            <a:r>
              <a:rPr lang="en-US" dirty="0" smtClean="0"/>
              <a:t>These registers will communicate among themselves and with other registers outside of Europe through ICREPS (associate partner).</a:t>
            </a:r>
          </a:p>
          <a:p>
            <a:r>
              <a:rPr lang="en-US" dirty="0" smtClean="0"/>
              <a:t>eLF full partner, CYQ, will perform a quality check on all the eLF </a:t>
            </a:r>
            <a:r>
              <a:rPr lang="en-US" dirty="0" err="1" smtClean="0"/>
              <a:t>Programmes</a:t>
            </a:r>
            <a:r>
              <a:rPr lang="en-US" dirty="0" smtClean="0"/>
              <a:t> to ensure that they meet the EHFA standards and be able to endorse the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eLF qualified instructors should/will be able to qualify to register on EREPS, if they choose to do so. </a:t>
            </a:r>
          </a:p>
          <a:p>
            <a:r>
              <a:rPr lang="en-US" dirty="0" smtClean="0"/>
              <a:t>It will be up to the individual partners/nations to ensure that the register is recognized/accredited by the appropriate national authorities and is managed in a transparent manner.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All the courses offered have been developed based on the EHFA Minimum Standards.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EQF Level 3:</a:t>
            </a:r>
          </a:p>
          <a:p>
            <a:pPr lvl="1"/>
            <a:r>
              <a:rPr lang="en-US" dirty="0" smtClean="0"/>
              <a:t>Group Fitness Instructor </a:t>
            </a:r>
          </a:p>
          <a:p>
            <a:pPr lvl="2"/>
            <a:r>
              <a:rPr lang="en-US" dirty="0" smtClean="0"/>
              <a:t>Aerobics and Muscle Conditioning</a:t>
            </a:r>
          </a:p>
          <a:p>
            <a:pPr lvl="1"/>
            <a:r>
              <a:rPr lang="en-US" dirty="0" err="1" smtClean="0"/>
              <a:t>AquaFitness</a:t>
            </a:r>
            <a:r>
              <a:rPr lang="en-US" dirty="0" smtClean="0"/>
              <a:t> Instructor (Group Fitness Instructor and Global Standards)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Fitness Instructor</a:t>
            </a:r>
          </a:p>
          <a:p>
            <a:r>
              <a:rPr lang="en-US" dirty="0" smtClean="0"/>
              <a:t>EQF Level 4:</a:t>
            </a:r>
          </a:p>
          <a:p>
            <a:pPr lvl="1"/>
            <a:r>
              <a:rPr lang="en-US" dirty="0" smtClean="0"/>
              <a:t>Personal Trainer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95694" y="-162144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51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New instructors</a:t>
            </a:r>
          </a:p>
          <a:p>
            <a:pPr lvl="1"/>
            <a:r>
              <a:rPr lang="en-US" dirty="0" smtClean="0"/>
              <a:t>Persons with experience as clients in a gym who would like to learn to teach and become qualified.</a:t>
            </a:r>
          </a:p>
          <a:p>
            <a:r>
              <a:rPr lang="en-US" dirty="0" smtClean="0"/>
              <a:t>Experienced but unqualified instructors</a:t>
            </a:r>
          </a:p>
          <a:p>
            <a:pPr lvl="1"/>
            <a:r>
              <a:rPr lang="en-US" dirty="0" smtClean="0"/>
              <a:t>Persons who have been teaching but have never undergone an evaluation process and therefore have no “formal” qualification.</a:t>
            </a:r>
          </a:p>
          <a:p>
            <a:r>
              <a:rPr lang="en-US" dirty="0" smtClean="0"/>
              <a:t>Qualified instructors in one field that would like to become qualified in another field</a:t>
            </a:r>
          </a:p>
          <a:p>
            <a:pPr lvl="1"/>
            <a:r>
              <a:rPr lang="en-US" dirty="0" smtClean="0"/>
              <a:t>Persons who are teaching in one field of fitness that would like to expand either horizontally or vertically to another aspect of fitness to increase their employment potential.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made up of Modules:</a:t>
            </a:r>
          </a:p>
          <a:p>
            <a:pPr lvl="1"/>
            <a:r>
              <a:rPr lang="en-US" dirty="0" smtClean="0"/>
              <a:t>Core Knowledge – All participant must complete</a:t>
            </a:r>
          </a:p>
          <a:p>
            <a:pPr lvl="1"/>
            <a:r>
              <a:rPr lang="en-US" dirty="0" smtClean="0"/>
              <a:t>Level 3 </a:t>
            </a:r>
            <a:r>
              <a:rPr lang="en-US" dirty="0" err="1" smtClean="0"/>
              <a:t>Programmes</a:t>
            </a:r>
            <a:r>
              <a:rPr lang="en-US" dirty="0" smtClean="0"/>
              <a:t> – Participants choose one</a:t>
            </a:r>
          </a:p>
          <a:p>
            <a:pPr lvl="2"/>
            <a:r>
              <a:rPr lang="en-US" dirty="0" smtClean="0"/>
              <a:t>Group Fitness Instructor</a:t>
            </a:r>
          </a:p>
          <a:p>
            <a:pPr lvl="2"/>
            <a:r>
              <a:rPr lang="en-US" dirty="0" err="1" smtClean="0"/>
              <a:t>AquaFitness</a:t>
            </a:r>
            <a:r>
              <a:rPr lang="en-US" dirty="0" smtClean="0"/>
              <a:t> Instructor</a:t>
            </a:r>
          </a:p>
          <a:p>
            <a:pPr lvl="2"/>
            <a:r>
              <a:rPr lang="en-US" dirty="0" smtClean="0"/>
              <a:t>Fitness Instructor *this is a prerequisite for the certified Personal Trainer.</a:t>
            </a:r>
          </a:p>
          <a:p>
            <a:pPr lvl="1"/>
            <a:r>
              <a:rPr lang="en-US" dirty="0" smtClean="0"/>
              <a:t>Level 4 Programme – May be chosen by those who complete Fitness Instructor</a:t>
            </a:r>
          </a:p>
          <a:p>
            <a:pPr lvl="2"/>
            <a:r>
              <a:rPr lang="en-US" dirty="0" smtClean="0"/>
              <a:t>Personal Trainer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464" y="182562"/>
            <a:ext cx="971904" cy="97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94529" y="-254220"/>
            <a:ext cx="712688" cy="158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1824</Words>
  <Application>Microsoft Macintosh PowerPoint</Application>
  <PresentationFormat>On-screen Show (4:3)</PresentationFormat>
  <Paragraphs>216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eLF Project</vt:lpstr>
      <vt:lpstr>Purpose and Deliverables</vt:lpstr>
      <vt:lpstr>Membership</vt:lpstr>
      <vt:lpstr>Membership</vt:lpstr>
      <vt:lpstr>Purpose of membership for Associate Partners</vt:lpstr>
      <vt:lpstr>REGISTER OF EXERCISE PROFESSIONALS</vt:lpstr>
      <vt:lpstr>Courses offered</vt:lpstr>
      <vt:lpstr>Who are the students?</vt:lpstr>
      <vt:lpstr>Programmes</vt:lpstr>
      <vt:lpstr>Programmes</vt:lpstr>
      <vt:lpstr>Programme development</vt:lpstr>
      <vt:lpstr>Lessons in Learning Units http://moodlelf.inroma.roma.it/course/view.php?id=10 </vt:lpstr>
      <vt:lpstr>GROUP EXERCISE INSTRUCTOR http://moodlelf.inroma.roma.it/course/view.php?id=20</vt:lpstr>
      <vt:lpstr>AQUAFITNESS INSTRUCTOR http://moodlelf.inroma.roma.it/mod/folder/view.php?id=946</vt:lpstr>
      <vt:lpstr>FITNESS INSTRUCTOR http://moodlelf.inroma.roma.it/course/view.php?id=22</vt:lpstr>
      <vt:lpstr>Personal Trainer http://moodlelf.inroma.roma.it/course/view.php?id=23</vt:lpstr>
      <vt:lpstr>TESTING</vt:lpstr>
      <vt:lpstr>ROLE OF THE TUTOR</vt:lpstr>
      <vt:lpstr>BLENDED LEARNING</vt:lpstr>
      <vt:lpstr>BENEFITS OF THE eLF PROJECT FOR ASSOCIATE PARTNERS</vt:lpstr>
      <vt:lpstr>Conditions to Use the Platform</vt:lpstr>
      <vt:lpstr>STUDENT REQUIREMENTS</vt:lpstr>
      <vt:lpstr>How to sign up?</vt:lpstr>
      <vt:lpstr>Thanks for your interest in the elf project!!</vt:lpstr>
    </vt:vector>
  </TitlesOfParts>
  <Company>FIAF-SIAF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eLF Project</dc:title>
  <dc:creator>Mimi Rodriguez Adami</dc:creator>
  <cp:lastModifiedBy>Mimi Rodriguez Adami</cp:lastModifiedBy>
  <cp:revision>3</cp:revision>
  <dcterms:created xsi:type="dcterms:W3CDTF">2012-12-07T18:05:21Z</dcterms:created>
  <dcterms:modified xsi:type="dcterms:W3CDTF">2012-12-08T04:28:25Z</dcterms:modified>
</cp:coreProperties>
</file>