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4359" r:id="rId1"/>
  </p:sldMasterIdLst>
  <p:sldIdLst>
    <p:sldId id="256" r:id="rId2"/>
    <p:sldId id="257" r:id="rId3"/>
    <p:sldId id="258" r:id="rId4"/>
    <p:sldId id="269" r:id="rId5"/>
    <p:sldId id="259" r:id="rId6"/>
    <p:sldId id="260" r:id="rId7"/>
    <p:sldId id="266" r:id="rId8"/>
    <p:sldId id="261" r:id="rId9"/>
    <p:sldId id="270" r:id="rId10"/>
    <p:sldId id="267" r:id="rId11"/>
    <p:sldId id="271" r:id="rId12"/>
    <p:sldId id="263" r:id="rId13"/>
    <p:sldId id="268" r:id="rId14"/>
    <p:sldId id="264" r:id="rId15"/>
    <p:sldId id="265" r:id="rId16"/>
    <p:sldId id="272" r:id="rId17"/>
    <p:sldId id="273" r:id="rId18"/>
    <p:sldId id="274" r:id="rId19"/>
    <p:sldId id="275"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82" d="100"/>
          <a:sy n="82" d="100"/>
        </p:scale>
        <p:origin x="-110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lstStyle>
          <a:p>
            <a:r>
              <a:rPr kumimoji="0" lang="it-IT"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it-IT" smtClean="0"/>
              <a:t>Click to edit Master subtitle style</a:t>
            </a:r>
            <a:endParaRPr kumimoji="0" lang="en-US"/>
          </a:p>
        </p:txBody>
      </p:sp>
      <p:sp>
        <p:nvSpPr>
          <p:cNvPr id="4" name="Date Placeholder 3"/>
          <p:cNvSpPr>
            <a:spLocks noGrp="1"/>
          </p:cNvSpPr>
          <p:nvPr>
            <p:ph type="dt" sz="half" idx="10"/>
          </p:nvPr>
        </p:nvSpPr>
        <p:spPr/>
        <p:txBody>
          <a:bodyPr/>
          <a:lstStyle/>
          <a:p>
            <a:fld id="{489D85D4-8B60-C341-A75B-D855C940295D}" type="datetimeFigureOut">
              <a:rPr lang="en-US" smtClean="0"/>
              <a:pPr/>
              <a:t>12/6/12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it-IT" smtClean="0"/>
              <a:t>Click to edit Master text styles</a:t>
            </a:r>
          </a:p>
          <a:p>
            <a:pPr lvl="1" eaLnBrk="1" latinLnBrk="0" hangingPunct="1"/>
            <a:r>
              <a:rPr lang="it-IT" smtClean="0"/>
              <a:t>Second level</a:t>
            </a:r>
          </a:p>
          <a:p>
            <a:pPr lvl="2" eaLnBrk="1" latinLnBrk="0" hangingPunct="1"/>
            <a:r>
              <a:rPr lang="it-IT" smtClean="0"/>
              <a:t>Third level</a:t>
            </a:r>
          </a:p>
          <a:p>
            <a:pPr lvl="3" eaLnBrk="1" latinLnBrk="0" hangingPunct="1"/>
            <a:r>
              <a:rPr lang="it-IT" smtClean="0"/>
              <a:t>Fourth level</a:t>
            </a:r>
          </a:p>
          <a:p>
            <a:pPr lvl="4" eaLnBrk="1" latinLnBrk="0" hangingPunct="1"/>
            <a:r>
              <a:rPr lang="it-IT" smtClean="0"/>
              <a:t>Fifth level</a:t>
            </a:r>
            <a:endParaRPr kumimoji="0" lang="en-US"/>
          </a:p>
        </p:txBody>
      </p:sp>
      <p:sp>
        <p:nvSpPr>
          <p:cNvPr id="4" name="Date Placeholder 3"/>
          <p:cNvSpPr>
            <a:spLocks noGrp="1"/>
          </p:cNvSpPr>
          <p:nvPr>
            <p:ph type="dt" sz="half" idx="10"/>
          </p:nvPr>
        </p:nvSpPr>
        <p:spPr/>
        <p:txBody>
          <a:bodyPr/>
          <a:lstStyle/>
          <a:p>
            <a:fld id="{489D85D4-8B60-C341-A75B-D855C940295D}" type="datetimeFigureOut">
              <a:rPr lang="en-US" smtClean="0"/>
              <a:pPr/>
              <a:t>12/6/12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C34EF0-A158-F442-A413-D8C8DFF2C3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p>
            <a:r>
              <a:rPr kumimoji="0" lang="it-IT"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it-IT" smtClean="0"/>
              <a:t>Click to edit Master text styles</a:t>
            </a:r>
          </a:p>
          <a:p>
            <a:pPr lvl="1" eaLnBrk="1" latinLnBrk="0" hangingPunct="1"/>
            <a:r>
              <a:rPr lang="it-IT" smtClean="0"/>
              <a:t>Second level</a:t>
            </a:r>
          </a:p>
          <a:p>
            <a:pPr lvl="2" eaLnBrk="1" latinLnBrk="0" hangingPunct="1"/>
            <a:r>
              <a:rPr lang="it-IT" smtClean="0"/>
              <a:t>Third level</a:t>
            </a:r>
          </a:p>
          <a:p>
            <a:pPr lvl="3" eaLnBrk="1" latinLnBrk="0" hangingPunct="1"/>
            <a:r>
              <a:rPr lang="it-IT" smtClean="0"/>
              <a:t>Fourth level</a:t>
            </a:r>
          </a:p>
          <a:p>
            <a:pPr lvl="4" eaLnBrk="1" latinLnBrk="0" hangingPunct="1"/>
            <a:r>
              <a:rPr lang="it-IT" smtClean="0"/>
              <a:t>Fifth level</a:t>
            </a:r>
            <a:endParaRPr kumimoji="0" lang="en-US"/>
          </a:p>
        </p:txBody>
      </p:sp>
      <p:sp>
        <p:nvSpPr>
          <p:cNvPr id="4" name="Date Placeholder 3"/>
          <p:cNvSpPr>
            <a:spLocks noGrp="1"/>
          </p:cNvSpPr>
          <p:nvPr>
            <p:ph type="dt" sz="half" idx="10"/>
          </p:nvPr>
        </p:nvSpPr>
        <p:spPr/>
        <p:txBody>
          <a:bodyPr/>
          <a:lstStyle/>
          <a:p>
            <a:fld id="{489D85D4-8B60-C341-A75B-D855C940295D}" type="datetimeFigureOut">
              <a:rPr lang="en-US" smtClean="0"/>
              <a:pPr/>
              <a:t>12/6/12</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40C34EF0-A158-F442-A413-D8C8DFF2C3E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it-IT"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it-IT" smtClean="0"/>
              <a:t>Click to edit Master text styles</a:t>
            </a:r>
          </a:p>
          <a:p>
            <a:pPr lvl="1" eaLnBrk="1" latinLnBrk="0" hangingPunct="1"/>
            <a:r>
              <a:rPr lang="it-IT" smtClean="0"/>
              <a:t>Second level</a:t>
            </a:r>
          </a:p>
          <a:p>
            <a:pPr lvl="2" eaLnBrk="1" latinLnBrk="0" hangingPunct="1"/>
            <a:r>
              <a:rPr lang="it-IT" smtClean="0"/>
              <a:t>Third level</a:t>
            </a:r>
          </a:p>
          <a:p>
            <a:pPr lvl="3" eaLnBrk="1" latinLnBrk="0" hangingPunct="1"/>
            <a:r>
              <a:rPr lang="it-IT" smtClean="0"/>
              <a:t>Fourth level</a:t>
            </a:r>
          </a:p>
          <a:p>
            <a:pPr lvl="4" eaLnBrk="1" latinLnBrk="0" hangingPunct="1"/>
            <a:r>
              <a:rPr lang="it-IT" smtClean="0"/>
              <a:t>Fifth level</a:t>
            </a:r>
            <a:endParaRPr kumimoji="0" lang="en-US"/>
          </a:p>
        </p:txBody>
      </p:sp>
      <p:sp>
        <p:nvSpPr>
          <p:cNvPr id="4" name="Date Placeholder 3"/>
          <p:cNvSpPr>
            <a:spLocks noGrp="1"/>
          </p:cNvSpPr>
          <p:nvPr>
            <p:ph type="dt" sz="half" idx="10"/>
          </p:nvPr>
        </p:nvSpPr>
        <p:spPr/>
        <p:txBody>
          <a:bodyPr/>
          <a:lstStyle/>
          <a:p>
            <a:fld id="{489D85D4-8B60-C341-A75B-D855C940295D}" type="datetimeFigureOut">
              <a:rPr lang="en-US" smtClean="0"/>
              <a:pPr/>
              <a:t>12/6/12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C34EF0-A158-F442-A413-D8C8DFF2C3E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lstStyle>
          <a:p>
            <a:r>
              <a:rPr kumimoji="0" lang="it-IT"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kumimoji="0" lang="it-IT" smtClean="0"/>
              <a:t>Click to edit Master text styles</a:t>
            </a:r>
          </a:p>
        </p:txBody>
      </p:sp>
      <p:sp>
        <p:nvSpPr>
          <p:cNvPr id="4" name="Date Placeholder 3"/>
          <p:cNvSpPr>
            <a:spLocks noGrp="1"/>
          </p:cNvSpPr>
          <p:nvPr>
            <p:ph type="dt" sz="half" idx="10"/>
          </p:nvPr>
        </p:nvSpPr>
        <p:spPr/>
        <p:txBody>
          <a:bodyPr/>
          <a:lstStyle/>
          <a:p>
            <a:fld id="{74CBEAF9-9E58-4CC8-A6FF-6DD8A58DEEA4}" type="datetimeFigureOut">
              <a:rPr lang="en-US" smtClean="0"/>
              <a:pPr/>
              <a:t>12/6/12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CA15C064-DD44-4CAC-873E-2D1F54821676}" type="slidenum">
              <a:rPr kumimoji="0" lang="en-US" smtClean="0"/>
              <a:pPr/>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it-IT" smtClean="0"/>
              <a:t>Click to edit Master text styles</a:t>
            </a:r>
          </a:p>
          <a:p>
            <a:pPr lvl="1" eaLnBrk="1" latinLnBrk="0" hangingPunct="1"/>
            <a:r>
              <a:rPr lang="it-IT" smtClean="0"/>
              <a:t>Second level</a:t>
            </a:r>
          </a:p>
          <a:p>
            <a:pPr lvl="2" eaLnBrk="1" latinLnBrk="0" hangingPunct="1"/>
            <a:r>
              <a:rPr lang="it-IT" smtClean="0"/>
              <a:t>Third level</a:t>
            </a:r>
          </a:p>
          <a:p>
            <a:pPr lvl="3" eaLnBrk="1" latinLnBrk="0" hangingPunct="1"/>
            <a:r>
              <a:rPr lang="it-IT" smtClean="0"/>
              <a:t>Fourth level</a:t>
            </a:r>
          </a:p>
          <a:p>
            <a:pPr lvl="4" eaLnBrk="1" latinLnBrk="0" hangingPunct="1"/>
            <a:r>
              <a:rPr lang="it-IT"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it-IT" smtClean="0"/>
              <a:t>Click to edit Master text styles</a:t>
            </a:r>
          </a:p>
          <a:p>
            <a:pPr lvl="1" eaLnBrk="1" latinLnBrk="0" hangingPunct="1"/>
            <a:r>
              <a:rPr lang="it-IT" smtClean="0"/>
              <a:t>Second level</a:t>
            </a:r>
          </a:p>
          <a:p>
            <a:pPr lvl="2" eaLnBrk="1" latinLnBrk="0" hangingPunct="1"/>
            <a:r>
              <a:rPr lang="it-IT" smtClean="0"/>
              <a:t>Third level</a:t>
            </a:r>
          </a:p>
          <a:p>
            <a:pPr lvl="3" eaLnBrk="1" latinLnBrk="0" hangingPunct="1"/>
            <a:r>
              <a:rPr lang="it-IT" smtClean="0"/>
              <a:t>Fourth level</a:t>
            </a:r>
          </a:p>
          <a:p>
            <a:pPr lvl="4" eaLnBrk="1" latinLnBrk="0" hangingPunct="1"/>
            <a:r>
              <a:rPr lang="it-IT" smtClean="0"/>
              <a:t>Fifth level</a:t>
            </a:r>
            <a:endParaRPr kumimoji="0" lang="en-US"/>
          </a:p>
        </p:txBody>
      </p:sp>
      <p:sp>
        <p:nvSpPr>
          <p:cNvPr id="5" name="Date Placeholder 4"/>
          <p:cNvSpPr>
            <a:spLocks noGrp="1"/>
          </p:cNvSpPr>
          <p:nvPr>
            <p:ph type="dt" sz="half" idx="10"/>
          </p:nvPr>
        </p:nvSpPr>
        <p:spPr/>
        <p:txBody>
          <a:bodyPr/>
          <a:lstStyle/>
          <a:p>
            <a:fld id="{489D85D4-8B60-C341-A75B-D855C940295D}" type="datetimeFigureOut">
              <a:rPr lang="en-US" smtClean="0"/>
              <a:pPr/>
              <a:t>12/6/12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C34EF0-A158-F442-A413-D8C8DFF2C3E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kumimoji="0" lang="it-IT"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it-IT"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it-IT" smtClean="0"/>
              <a:t>Click to edit Master text styles</a:t>
            </a:r>
          </a:p>
          <a:p>
            <a:pPr lvl="1" eaLnBrk="1" latinLnBrk="0" hangingPunct="1"/>
            <a:r>
              <a:rPr lang="it-IT" smtClean="0"/>
              <a:t>Second level</a:t>
            </a:r>
          </a:p>
          <a:p>
            <a:pPr lvl="2" eaLnBrk="1" latinLnBrk="0" hangingPunct="1"/>
            <a:r>
              <a:rPr lang="it-IT" smtClean="0"/>
              <a:t>Third level</a:t>
            </a:r>
          </a:p>
          <a:p>
            <a:pPr lvl="3" eaLnBrk="1" latinLnBrk="0" hangingPunct="1"/>
            <a:r>
              <a:rPr lang="it-IT" smtClean="0"/>
              <a:t>Fourth level</a:t>
            </a:r>
          </a:p>
          <a:p>
            <a:pPr lvl="4" eaLnBrk="1" latinLnBrk="0" hangingPunct="1"/>
            <a:r>
              <a:rPr lang="it-IT"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it-IT"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it-IT" smtClean="0"/>
              <a:t>Click to edit Master text styles</a:t>
            </a:r>
          </a:p>
          <a:p>
            <a:pPr lvl="1" eaLnBrk="1" latinLnBrk="0" hangingPunct="1"/>
            <a:r>
              <a:rPr lang="it-IT" smtClean="0"/>
              <a:t>Second level</a:t>
            </a:r>
          </a:p>
          <a:p>
            <a:pPr lvl="2" eaLnBrk="1" latinLnBrk="0" hangingPunct="1"/>
            <a:r>
              <a:rPr lang="it-IT" smtClean="0"/>
              <a:t>Third level</a:t>
            </a:r>
          </a:p>
          <a:p>
            <a:pPr lvl="3" eaLnBrk="1" latinLnBrk="0" hangingPunct="1"/>
            <a:r>
              <a:rPr lang="it-IT" smtClean="0"/>
              <a:t>Fourth level</a:t>
            </a:r>
          </a:p>
          <a:p>
            <a:pPr lvl="4" eaLnBrk="1" latinLnBrk="0" hangingPunct="1"/>
            <a:r>
              <a:rPr lang="it-IT" smtClean="0"/>
              <a:t>Fifth level</a:t>
            </a:r>
            <a:endParaRPr kumimoji="0" lang="en-US"/>
          </a:p>
        </p:txBody>
      </p:sp>
      <p:sp>
        <p:nvSpPr>
          <p:cNvPr id="7" name="Date Placeholder 6"/>
          <p:cNvSpPr>
            <a:spLocks noGrp="1"/>
          </p:cNvSpPr>
          <p:nvPr>
            <p:ph type="dt" sz="half" idx="10"/>
          </p:nvPr>
        </p:nvSpPr>
        <p:spPr/>
        <p:txBody>
          <a:bodyPr/>
          <a:lstStyle/>
          <a:p>
            <a:fld id="{489D85D4-8B60-C341-A75B-D855C940295D}" type="datetimeFigureOut">
              <a:rPr lang="en-US" smtClean="0"/>
              <a:pPr/>
              <a:t>12/6/12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C34EF0-A158-F442-A413-D8C8DFF2C3E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Click to edit Master title style</a:t>
            </a:r>
            <a:endParaRPr kumimoji="0" lang="en-US"/>
          </a:p>
        </p:txBody>
      </p:sp>
      <p:sp>
        <p:nvSpPr>
          <p:cNvPr id="3" name="Date Placeholder 2"/>
          <p:cNvSpPr>
            <a:spLocks noGrp="1"/>
          </p:cNvSpPr>
          <p:nvPr>
            <p:ph type="dt" sz="half" idx="10"/>
          </p:nvPr>
        </p:nvSpPr>
        <p:spPr/>
        <p:txBody>
          <a:bodyPr/>
          <a:lstStyle/>
          <a:p>
            <a:fld id="{489D85D4-8B60-C341-A75B-D855C940295D}" type="datetimeFigureOut">
              <a:rPr lang="en-US" smtClean="0"/>
              <a:pPr/>
              <a:t>12/6/12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C34EF0-A158-F442-A413-D8C8DFF2C3E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9D85D4-8B60-C341-A75B-D855C940295D}" type="datetimeFigureOut">
              <a:rPr lang="en-US" smtClean="0"/>
              <a:pPr/>
              <a:t>12/6/12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C34EF0-A158-F442-A413-D8C8DFF2C3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lstStyle>
          <a:p>
            <a:r>
              <a:rPr kumimoji="0" lang="it-IT"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it-IT" smtClean="0"/>
              <a:t>Click to edit Master text styles</a:t>
            </a:r>
          </a:p>
          <a:p>
            <a:pPr lvl="1" eaLnBrk="1" latinLnBrk="0" hangingPunct="1"/>
            <a:r>
              <a:rPr lang="it-IT" smtClean="0"/>
              <a:t>Second level</a:t>
            </a:r>
          </a:p>
          <a:p>
            <a:pPr lvl="2" eaLnBrk="1" latinLnBrk="0" hangingPunct="1"/>
            <a:r>
              <a:rPr lang="it-IT" smtClean="0"/>
              <a:t>Third level</a:t>
            </a:r>
          </a:p>
          <a:p>
            <a:pPr lvl="3" eaLnBrk="1" latinLnBrk="0" hangingPunct="1"/>
            <a:r>
              <a:rPr lang="it-IT" smtClean="0"/>
              <a:t>Fourth level</a:t>
            </a:r>
          </a:p>
          <a:p>
            <a:pPr lvl="4" eaLnBrk="1" latinLnBrk="0" hangingPunct="1"/>
            <a:r>
              <a:rPr lang="it-IT"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kumimoji="0" lang="it-IT" smtClean="0"/>
              <a:t>Click to edit Master text styles</a:t>
            </a:r>
          </a:p>
        </p:txBody>
      </p:sp>
      <p:sp>
        <p:nvSpPr>
          <p:cNvPr id="5" name="Date Placeholder 4"/>
          <p:cNvSpPr>
            <a:spLocks noGrp="1"/>
          </p:cNvSpPr>
          <p:nvPr>
            <p:ph type="dt" sz="half" idx="10"/>
          </p:nvPr>
        </p:nvSpPr>
        <p:spPr/>
        <p:txBody>
          <a:bodyPr/>
          <a:lstStyle/>
          <a:p>
            <a:fld id="{489D85D4-8B60-C341-A75B-D855C940295D}" type="datetimeFigureOut">
              <a:rPr lang="en-US" smtClean="0"/>
              <a:pPr/>
              <a:t>12/6/12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C34EF0-A158-F442-A413-D8C8DFF2C3E8}"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lstStyle>
          <a:p>
            <a:r>
              <a:rPr kumimoji="0" lang="it-IT"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it-IT"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kumimoji="0" lang="it-IT"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489D85D4-8B60-C341-A75B-D855C940295D}" type="datetimeFigureOut">
              <a:rPr lang="en-US" smtClean="0"/>
              <a:pPr/>
              <a:t>12/6/12</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40C34EF0-A158-F442-A413-D8C8DFF2C3E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it-IT"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it-IT" smtClean="0"/>
              <a:t>Click to edit Master text styles</a:t>
            </a:r>
          </a:p>
          <a:p>
            <a:pPr lvl="1" eaLnBrk="1" latinLnBrk="0" hangingPunct="1"/>
            <a:r>
              <a:rPr kumimoji="0" lang="it-IT" smtClean="0"/>
              <a:t>Second level</a:t>
            </a:r>
          </a:p>
          <a:p>
            <a:pPr lvl="2" eaLnBrk="1" latinLnBrk="0" hangingPunct="1"/>
            <a:r>
              <a:rPr kumimoji="0" lang="it-IT" smtClean="0"/>
              <a:t>Third level</a:t>
            </a:r>
          </a:p>
          <a:p>
            <a:pPr lvl="3" eaLnBrk="1" latinLnBrk="0" hangingPunct="1"/>
            <a:r>
              <a:rPr kumimoji="0" lang="it-IT" smtClean="0"/>
              <a:t>Fourth level</a:t>
            </a:r>
          </a:p>
          <a:p>
            <a:pPr lvl="4" eaLnBrk="1" latinLnBrk="0" hangingPunct="1"/>
            <a:r>
              <a:rPr kumimoji="0" lang="it-IT"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lstStyle>
          <a:p>
            <a:fld id="{489D85D4-8B60-C341-A75B-D855C940295D}" type="datetimeFigureOut">
              <a:rPr lang="en-US" smtClean="0"/>
              <a:pPr/>
              <a:t>12/6/12</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lstStyle>
          <a:p>
            <a:fld id="{40C34EF0-A158-F442-A413-D8C8DFF2C3E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360" r:id="rId1"/>
    <p:sldLayoutId id="2147484361" r:id="rId2"/>
    <p:sldLayoutId id="2147484362" r:id="rId3"/>
    <p:sldLayoutId id="2147484363" r:id="rId4"/>
    <p:sldLayoutId id="2147484364" r:id="rId5"/>
    <p:sldLayoutId id="2147484365" r:id="rId6"/>
    <p:sldLayoutId id="2147484366" r:id="rId7"/>
    <p:sldLayoutId id="2147484367" r:id="rId8"/>
    <p:sldLayoutId id="2147484368" r:id="rId9"/>
    <p:sldLayoutId id="2147484369" r:id="rId10"/>
    <p:sldLayoutId id="2147484370"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44379"/>
            <a:ext cx="8077200" cy="1673352"/>
          </a:xfrm>
        </p:spPr>
        <p:txBody>
          <a:bodyPr/>
          <a:lstStyle/>
          <a:p>
            <a:r>
              <a:rPr lang="en-US" dirty="0" smtClean="0"/>
              <a:t>EHFA STANDARDS</a:t>
            </a:r>
            <a:endParaRPr lang="en-US" dirty="0"/>
          </a:p>
        </p:txBody>
      </p:sp>
      <p:sp>
        <p:nvSpPr>
          <p:cNvPr id="3" name="Subtitle 2"/>
          <p:cNvSpPr>
            <a:spLocks noGrp="1"/>
          </p:cNvSpPr>
          <p:nvPr>
            <p:ph type="subTitle" idx="1"/>
          </p:nvPr>
        </p:nvSpPr>
        <p:spPr>
          <a:xfrm>
            <a:off x="1541043" y="2886979"/>
            <a:ext cx="6883108" cy="2061503"/>
          </a:xfrm>
        </p:spPr>
        <p:txBody>
          <a:bodyPr>
            <a:normAutofit/>
          </a:bodyPr>
          <a:lstStyle/>
          <a:p>
            <a:r>
              <a:rPr lang="en-US" dirty="0" smtClean="0"/>
              <a:t>The EHFA Standards Council has developed a series of standards for several of the occupations in the fitness industry with job purpose as the foundation for fitness qualifications.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EQF Level 4 – Youth Fitness Instructor </a:t>
            </a:r>
            <a:endParaRPr lang="en-US" dirty="0"/>
          </a:p>
        </p:txBody>
      </p:sp>
      <p:sp>
        <p:nvSpPr>
          <p:cNvPr id="3" name="Content Placeholder 2"/>
          <p:cNvSpPr>
            <a:spLocks noGrp="1"/>
          </p:cNvSpPr>
          <p:nvPr>
            <p:ph idx="1"/>
          </p:nvPr>
        </p:nvSpPr>
        <p:spPr>
          <a:xfrm>
            <a:off x="209385" y="1408176"/>
            <a:ext cx="8686799" cy="5138660"/>
          </a:xfrm>
        </p:spPr>
        <p:txBody>
          <a:bodyPr>
            <a:normAutofit lnSpcReduction="10000"/>
          </a:bodyPr>
          <a:lstStyle/>
          <a:p>
            <a:r>
              <a:rPr lang="en-US" dirty="0" smtClean="0"/>
              <a:t>Occupational Titles</a:t>
            </a:r>
          </a:p>
          <a:p>
            <a:pPr lvl="1">
              <a:spcAft>
                <a:spcPts val="1200"/>
              </a:spcAft>
            </a:pPr>
            <a:r>
              <a:rPr lang="en-US" dirty="0" smtClean="0"/>
              <a:t>Youth Fitness Instructor (Adolescents</a:t>
            </a:r>
            <a:r>
              <a:rPr lang="en-US" dirty="0" smtClean="0"/>
              <a:t>) / Youth Fitness Instructor (Children</a:t>
            </a:r>
            <a:r>
              <a:rPr lang="en-US" dirty="0" smtClean="0"/>
              <a:t>)</a:t>
            </a:r>
            <a:endParaRPr lang="en-US" dirty="0" smtClean="0"/>
          </a:p>
          <a:p>
            <a:r>
              <a:rPr lang="en-US" dirty="0" smtClean="0"/>
              <a:t>Occupational </a:t>
            </a:r>
            <a:r>
              <a:rPr lang="en-US" dirty="0" smtClean="0"/>
              <a:t>Purpose</a:t>
            </a:r>
          </a:p>
          <a:p>
            <a:pPr lvl="1"/>
            <a:r>
              <a:rPr lang="en-US" dirty="0" smtClean="0"/>
              <a:t>To instruct health and fitness activities to children and/or adolescents within a safe, secure and fun environment toward encouraging their optimal physical, psychosocial and emotional growth. </a:t>
            </a:r>
          </a:p>
          <a:p>
            <a:pPr lvl="1">
              <a:spcAft>
                <a:spcPts val="600"/>
              </a:spcAft>
            </a:pPr>
            <a:r>
              <a:rPr lang="en-US" dirty="0" smtClean="0"/>
              <a:t>Also to work with children and/or adolescents and their families, friends and schools to promote lifelong participation in physical activity</a:t>
            </a:r>
            <a:r>
              <a:rPr lang="en-US" dirty="0" smtClean="0"/>
              <a:t>.</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2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bldLvl="2"/>
    </p:bld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EQF Level 4 </a:t>
            </a:r>
            <a:br>
              <a:rPr lang="en-US" dirty="0" smtClean="0"/>
            </a:br>
            <a:r>
              <a:rPr lang="en-US" dirty="0" smtClean="0"/>
              <a:t>Youth Fitness Instructor</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Occupational Description</a:t>
            </a:r>
          </a:p>
          <a:p>
            <a:pPr lvl="1"/>
            <a:r>
              <a:rPr lang="en-US" dirty="0" smtClean="0"/>
              <a:t>A youth fitness instructor for children and/or adolescents is responsible for </a:t>
            </a:r>
            <a:r>
              <a:rPr lang="en-US" dirty="0" smtClean="0"/>
              <a:t>the </a:t>
            </a:r>
            <a:r>
              <a:rPr lang="en-US" dirty="0" smtClean="0"/>
              <a:t>planning, instructing and evaluation of activities for children (6-11 years) and adolescents (12-17years), including (but not limited to) creative play, games providing basic skills for various sports and general exercise, individual and group fitness activities to promote a healthy lifestyle. </a:t>
            </a:r>
          </a:p>
          <a:p>
            <a:pPr lvl="1"/>
            <a:r>
              <a:rPr lang="en-US" dirty="0" smtClean="0"/>
              <a:t>A youth fitness instructor is responsible for encouraging children and adolescents </a:t>
            </a:r>
            <a:r>
              <a:rPr lang="en-US" dirty="0" smtClean="0"/>
              <a:t>and, </a:t>
            </a:r>
            <a:r>
              <a:rPr lang="en-US" dirty="0" smtClean="0"/>
              <a:t>where possible, their families and friends, to adhere to activities that promote exercise and a healthy lifestyle employing motivational strategies to achieve this.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bldLvl="2"/>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Youth Fitness </a:t>
            </a:r>
            <a:r>
              <a:rPr lang="en-US" dirty="0" smtClean="0"/>
              <a:t>Instructor</a:t>
            </a:r>
            <a:br>
              <a:rPr lang="en-US" dirty="0" smtClean="0"/>
            </a:br>
            <a:r>
              <a:rPr lang="en-US" dirty="0" smtClean="0"/>
              <a:t>Competences </a:t>
            </a:r>
            <a:r>
              <a:rPr lang="en-US" dirty="0" smtClean="0"/>
              <a:t>Framework</a:t>
            </a:r>
            <a:endParaRPr lang="en-US" dirty="0"/>
          </a:p>
        </p:txBody>
      </p:sp>
      <p:sp>
        <p:nvSpPr>
          <p:cNvPr id="3" name="Content Placeholder 2"/>
          <p:cNvSpPr>
            <a:spLocks noGrp="1"/>
          </p:cNvSpPr>
          <p:nvPr>
            <p:ph idx="1"/>
          </p:nvPr>
        </p:nvSpPr>
        <p:spPr/>
        <p:txBody>
          <a:bodyPr/>
          <a:lstStyle/>
          <a:p>
            <a:r>
              <a:rPr lang="en-US" dirty="0" smtClean="0"/>
              <a:t>Human Movement in Children</a:t>
            </a:r>
          </a:p>
          <a:p>
            <a:r>
              <a:rPr lang="en-US" dirty="0" smtClean="0"/>
              <a:t>Exercise Physiology in Children and Adolescents</a:t>
            </a:r>
          </a:p>
          <a:p>
            <a:r>
              <a:rPr lang="en-US" dirty="0" smtClean="0"/>
              <a:t>Lifestyle Management &amp; Modifications</a:t>
            </a:r>
          </a:p>
          <a:p>
            <a:r>
              <a:rPr lang="en-US" dirty="0" smtClean="0"/>
              <a:t>Health and Safety</a:t>
            </a:r>
          </a:p>
          <a:p>
            <a:r>
              <a:rPr lang="en-US" dirty="0" smtClean="0"/>
              <a:t>Communication</a:t>
            </a:r>
          </a:p>
          <a:p>
            <a:r>
              <a:rPr lang="en-US" dirty="0" smtClean="0"/>
              <a:t>Youth Fitness Instructor Competency </a:t>
            </a:r>
          </a:p>
          <a:p>
            <a:pPr lvl="1"/>
            <a:r>
              <a:rPr lang="en-US" dirty="0" smtClean="0"/>
              <a:t>Adolescents</a:t>
            </a:r>
          </a:p>
          <a:p>
            <a:pPr lvl="1"/>
            <a:r>
              <a:rPr lang="en-US" dirty="0" smtClean="0"/>
              <a:t>Children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2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2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2000"/>
                                        <p:tgtEl>
                                          <p:spTgt spid="3">
                                            <p:txEl>
                                              <p:pRg st="5" end="5"/>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2000"/>
                                        <p:tgtEl>
                                          <p:spTgt spid="3">
                                            <p:txEl>
                                              <p:pRg st="6" end="6"/>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EQF Level 4 – Active </a:t>
            </a:r>
            <a:r>
              <a:rPr lang="en-US" dirty="0" smtClean="0"/>
              <a:t>Ageing </a:t>
            </a:r>
            <a:r>
              <a:rPr lang="en-US" dirty="0" smtClean="0"/>
              <a:t>Trainer</a:t>
            </a:r>
            <a:endParaRPr lang="en-US" dirty="0"/>
          </a:p>
        </p:txBody>
      </p:sp>
      <p:sp>
        <p:nvSpPr>
          <p:cNvPr id="3" name="Content Placeholder 2"/>
          <p:cNvSpPr>
            <a:spLocks noGrp="1"/>
          </p:cNvSpPr>
          <p:nvPr>
            <p:ph idx="1"/>
          </p:nvPr>
        </p:nvSpPr>
        <p:spPr>
          <a:xfrm>
            <a:off x="457200" y="1595423"/>
            <a:ext cx="8229600" cy="5514281"/>
          </a:xfrm>
        </p:spPr>
        <p:txBody>
          <a:bodyPr>
            <a:normAutofit fontScale="77500" lnSpcReduction="20000"/>
          </a:bodyPr>
          <a:lstStyle/>
          <a:p>
            <a:r>
              <a:rPr lang="en-US" dirty="0" smtClean="0"/>
              <a:t>Occupational Purpose</a:t>
            </a:r>
          </a:p>
          <a:p>
            <a:pPr lvl="1">
              <a:spcAft>
                <a:spcPts val="1800"/>
              </a:spcAft>
            </a:pPr>
            <a:r>
              <a:rPr lang="en-US" dirty="0" smtClean="0"/>
              <a:t>The purpose of the Active Ageing Trainer is to build fitness participation of new and existing exercisers over 50 years of age through group or individual fitness experiences that meet their needs.</a:t>
            </a:r>
          </a:p>
          <a:p>
            <a:r>
              <a:rPr lang="en-US" dirty="0" smtClean="0"/>
              <a:t>Occupational Description</a:t>
            </a:r>
          </a:p>
          <a:p>
            <a:pPr lvl="1">
              <a:spcAft>
                <a:spcPts val="600"/>
              </a:spcAft>
            </a:pPr>
            <a:r>
              <a:rPr lang="en-US" dirty="0" smtClean="0"/>
              <a:t>An Active Ageing Trainer delivers fitness instruction to healthy individuals with the use of equipment in a gym (Fitness Instructor prerequisite) or to a group through fitness classes (Group Fitness Instructor prerequisite).</a:t>
            </a:r>
          </a:p>
          <a:p>
            <a:pPr lvl="1"/>
            <a:r>
              <a:rPr lang="en-US" dirty="0" smtClean="0"/>
              <a:t>The Active Ageing Trainer differs from a Level 3 Fitness Instructor in their understanding of the physiology of ageing and their ability to work safely with older adults through the adaptation of exercise programme design and delivery. Active Ageing Trainers create a fitness environment that is welcoming and not intimidating for older exercisers.</a:t>
            </a:r>
            <a:r>
              <a:rPr lang="en-US" dirty="0" smtClean="0"/>
              <a:t> </a:t>
            </a: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2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bldLvl="2"/>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Aging Trainer</a:t>
            </a:r>
            <a:endParaRPr lang="en-US" dirty="0"/>
          </a:p>
        </p:txBody>
      </p:sp>
      <p:sp>
        <p:nvSpPr>
          <p:cNvPr id="3" name="Content Placeholder 2"/>
          <p:cNvSpPr>
            <a:spLocks noGrp="1"/>
          </p:cNvSpPr>
          <p:nvPr>
            <p:ph idx="1"/>
          </p:nvPr>
        </p:nvSpPr>
        <p:spPr>
          <a:xfrm>
            <a:off x="457199" y="1775192"/>
            <a:ext cx="8464153" cy="4869828"/>
          </a:xfrm>
        </p:spPr>
        <p:txBody>
          <a:bodyPr/>
          <a:lstStyle/>
          <a:p>
            <a:r>
              <a:rPr lang="en-US" dirty="0" smtClean="0"/>
              <a:t>Knowledge</a:t>
            </a:r>
          </a:p>
          <a:p>
            <a:pPr lvl="1"/>
            <a:r>
              <a:rPr lang="en-US" dirty="0" smtClean="0"/>
              <a:t>Effects of Ageing on Health, Physiology and Adaptation to Exercise</a:t>
            </a:r>
          </a:p>
          <a:p>
            <a:pPr lvl="1"/>
            <a:r>
              <a:rPr lang="en-US" dirty="0" smtClean="0"/>
              <a:t>Psycho-Social Aspects of Exercise Participation</a:t>
            </a:r>
          </a:p>
          <a:p>
            <a:pPr lvl="1"/>
            <a:r>
              <a:rPr lang="en-US" dirty="0" smtClean="0"/>
              <a:t>Guidelines for Exercise Programming and Delivery</a:t>
            </a:r>
          </a:p>
          <a:p>
            <a:pPr lvl="1"/>
            <a:r>
              <a:rPr lang="en-US" dirty="0" smtClean="0"/>
              <a:t>Age-related Nutrition and Hydration considerations</a:t>
            </a:r>
          </a:p>
          <a:p>
            <a:r>
              <a:rPr lang="en-US" dirty="0" smtClean="0"/>
              <a:t>Competences</a:t>
            </a:r>
          </a:p>
          <a:p>
            <a:r>
              <a:rPr lang="en-US" dirty="0" smtClean="0"/>
              <a:t>Skills</a:t>
            </a:r>
          </a:p>
          <a:p>
            <a:r>
              <a:rPr lang="en-US" dirty="0" smtClean="0"/>
              <a:t>Range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2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2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20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2000"/>
                                        <p:tgtEl>
                                          <p:spTgt spid="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bldLvl="2"/>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EQF Level 5</a:t>
            </a:r>
            <a:r>
              <a:rPr lang="en-US" dirty="0" smtClean="0"/>
              <a:t> </a:t>
            </a:r>
            <a:br>
              <a:rPr lang="en-US" dirty="0" smtClean="0"/>
            </a:br>
            <a:r>
              <a:rPr lang="en-US" dirty="0" smtClean="0"/>
              <a:t>Exercise for Health Specialist</a:t>
            </a:r>
            <a:endParaRPr lang="en-US" dirty="0"/>
          </a:p>
        </p:txBody>
      </p:sp>
      <p:sp>
        <p:nvSpPr>
          <p:cNvPr id="3" name="Content Placeholder 2"/>
          <p:cNvSpPr>
            <a:spLocks noGrp="1"/>
          </p:cNvSpPr>
          <p:nvPr>
            <p:ph idx="1"/>
          </p:nvPr>
        </p:nvSpPr>
        <p:spPr>
          <a:xfrm>
            <a:off x="271338" y="1610913"/>
            <a:ext cx="8603550" cy="5247087"/>
          </a:xfrm>
        </p:spPr>
        <p:txBody>
          <a:bodyPr>
            <a:normAutofit fontScale="77500" lnSpcReduction="20000"/>
          </a:bodyPr>
          <a:lstStyle/>
          <a:p>
            <a:pPr>
              <a:spcAft>
                <a:spcPts val="1200"/>
              </a:spcAft>
            </a:pPr>
            <a:r>
              <a:rPr lang="en-US" dirty="0" smtClean="0"/>
              <a:t>Exercise for Health Specialist – works with individuals that have existing chronic health conditions or are at high risk of developing them due to their lifestyle.</a:t>
            </a:r>
          </a:p>
          <a:p>
            <a:pPr lvl="1">
              <a:spcAft>
                <a:spcPts val="600"/>
              </a:spcAft>
            </a:pPr>
            <a:r>
              <a:rPr lang="en-US" dirty="0" smtClean="0"/>
              <a:t>Occupational Purpose – To build fitness participation of new and existing exercisers at risk or with chronic health conditions through group or individual fitness experiences that meet their needs and objectives. They are also expected to review participants progress regularly and report on adherence and outcomes to the relevant stakeholders.</a:t>
            </a:r>
          </a:p>
          <a:p>
            <a:pPr lvl="1"/>
            <a:r>
              <a:rPr lang="en-US" dirty="0" smtClean="0"/>
              <a:t>Occupational Description – He/She can programme and supervise exercise for individuals and groups with a range of low or moderate risk for exercise. They take a holistic approach to the wellness of their </a:t>
            </a:r>
            <a:r>
              <a:rPr lang="en-US" dirty="0" smtClean="0"/>
              <a:t>clients that includes advising on lifestyle, healthy eating and stress management in addition to exercise relevant to the </a:t>
            </a:r>
            <a:r>
              <a:rPr lang="en-US" dirty="0" smtClean="0"/>
              <a:t>condition, medication and with respect to professional boundaries.</a:t>
            </a:r>
            <a:endParaRPr lang="en-US" dirty="0" smtClean="0"/>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bldLvl="2"/>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EQF Level 5 </a:t>
            </a:r>
            <a:br>
              <a:rPr lang="en-US" dirty="0" smtClean="0"/>
            </a:br>
            <a:r>
              <a:rPr lang="en-US" dirty="0" smtClean="0"/>
              <a:t>Exercise for Health Specialist</a:t>
            </a:r>
            <a:endParaRPr lang="en-US" dirty="0"/>
          </a:p>
        </p:txBody>
      </p:sp>
      <p:sp>
        <p:nvSpPr>
          <p:cNvPr id="3" name="Content Placeholder 2"/>
          <p:cNvSpPr>
            <a:spLocks noGrp="1"/>
          </p:cNvSpPr>
          <p:nvPr>
            <p:ph idx="1"/>
          </p:nvPr>
        </p:nvSpPr>
        <p:spPr/>
        <p:txBody>
          <a:bodyPr>
            <a:normAutofit fontScale="77500" lnSpcReduction="20000"/>
          </a:bodyPr>
          <a:lstStyle/>
          <a:p>
            <a:r>
              <a:rPr lang="en-GB" dirty="0" smtClean="0"/>
              <a:t>Occupational Roles – Building on the foundation of the role of a personal trainer, the EFHS should additionally be able to:</a:t>
            </a:r>
          </a:p>
          <a:p>
            <a:pPr lvl="1"/>
            <a:r>
              <a:rPr lang="en-GB" dirty="0" smtClean="0"/>
              <a:t>Conduct screening and risk stratification of individuals at risk or with a health condition;</a:t>
            </a:r>
          </a:p>
          <a:p>
            <a:pPr lvl="1"/>
            <a:r>
              <a:rPr lang="en-GB" dirty="0" smtClean="0"/>
              <a:t>Conduct appropriate testing, functional and physical fitness assessments with exercisers and interpret results;</a:t>
            </a:r>
          </a:p>
          <a:p>
            <a:pPr lvl="1"/>
            <a:r>
              <a:rPr lang="en-GB" dirty="0" smtClean="0"/>
              <a:t>Create evidence-based exercise programmes for individuals at risk or with controlled health conditions;</a:t>
            </a:r>
          </a:p>
          <a:p>
            <a:pPr lvl="1"/>
            <a:r>
              <a:rPr lang="en-GB" dirty="0" smtClean="0"/>
              <a:t>Motivate exercisers with controlled health conditions to adopt and maintain healthy lifestyle and eating  behaviours;</a:t>
            </a:r>
          </a:p>
          <a:p>
            <a:pPr lvl="1"/>
            <a:r>
              <a:rPr lang="en-GB" dirty="0" smtClean="0"/>
              <a:t>Manage communication with exercisers, medical and health care professionals and maintain professional administrative records.</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2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2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bldLvl="2"/>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EQF Level 5 </a:t>
            </a:r>
            <a:br>
              <a:rPr lang="en-US" dirty="0" smtClean="0"/>
            </a:br>
            <a:r>
              <a:rPr lang="en-US" dirty="0" smtClean="0"/>
              <a:t>Exercise for Health Specialist</a:t>
            </a:r>
            <a:endParaRPr lang="en-US" dirty="0"/>
          </a:p>
        </p:txBody>
      </p:sp>
      <p:sp>
        <p:nvSpPr>
          <p:cNvPr id="3" name="Content Placeholder 2"/>
          <p:cNvSpPr>
            <a:spLocks noGrp="1"/>
          </p:cNvSpPr>
          <p:nvPr>
            <p:ph idx="1"/>
          </p:nvPr>
        </p:nvSpPr>
        <p:spPr>
          <a:xfrm>
            <a:off x="457200" y="1775191"/>
            <a:ext cx="8229600" cy="4823359"/>
          </a:xfrm>
        </p:spPr>
        <p:txBody>
          <a:bodyPr>
            <a:normAutofit fontScale="85000" lnSpcReduction="10000"/>
          </a:bodyPr>
          <a:lstStyle/>
          <a:p>
            <a:r>
              <a:rPr lang="en-GB" dirty="0" smtClean="0"/>
              <a:t>Core knowledge areas:</a:t>
            </a:r>
          </a:p>
          <a:p>
            <a:pPr lvl="1"/>
            <a:r>
              <a:rPr lang="en-GB" dirty="0" smtClean="0"/>
              <a:t>Role of the EFHS</a:t>
            </a:r>
          </a:p>
          <a:p>
            <a:pPr lvl="1"/>
            <a:r>
              <a:rPr lang="en-GB" dirty="0" smtClean="0"/>
              <a:t>Advanced Functional Anatomy and Biomechanics</a:t>
            </a:r>
          </a:p>
          <a:p>
            <a:pPr lvl="1"/>
            <a:r>
              <a:rPr lang="en-GB" dirty="0" smtClean="0"/>
              <a:t>Physiology and </a:t>
            </a:r>
            <a:r>
              <a:rPr lang="en-GB" dirty="0" err="1" smtClean="0"/>
              <a:t>pathophysiology</a:t>
            </a:r>
            <a:endParaRPr lang="en-GB" dirty="0" smtClean="0"/>
          </a:p>
          <a:p>
            <a:pPr lvl="1"/>
            <a:r>
              <a:rPr lang="en-GB" dirty="0" smtClean="0"/>
              <a:t>Nutrition for health</a:t>
            </a:r>
          </a:p>
          <a:p>
            <a:pPr lvl="1"/>
            <a:r>
              <a:rPr lang="en-GB" dirty="0" smtClean="0"/>
              <a:t>Psycho-social aspects of health and fitness; Changing health behaviours</a:t>
            </a:r>
          </a:p>
          <a:p>
            <a:pPr lvl="1"/>
            <a:r>
              <a:rPr lang="en-GB" dirty="0" smtClean="0"/>
              <a:t>Health &amp; Fitness Assessment: Collecting and Analyzing Information</a:t>
            </a:r>
          </a:p>
          <a:p>
            <a:pPr lvl="1"/>
            <a:r>
              <a:rPr lang="en-GB" dirty="0" smtClean="0"/>
              <a:t>Training Adaptations, Exercise Planning &amp; Programming for individuals with controlled health conditions</a:t>
            </a:r>
          </a:p>
          <a:p>
            <a:pPr lvl="1"/>
            <a:r>
              <a:rPr lang="en-GB" dirty="0" smtClean="0"/>
              <a:t>Participant management and programme administration</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2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2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20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2000"/>
                                        <p:tgtEl>
                                          <p:spTgt spid="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2000"/>
                                        <p:tgtEl>
                                          <p:spTgt spid="3">
                                            <p:txEl>
                                              <p:pRg st="7" end="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bldLvl="2"/>
    </p:bld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EHFA Standards</a:t>
            </a:r>
            <a:endParaRPr lang="en-US" dirty="0"/>
          </a:p>
        </p:txBody>
      </p:sp>
      <p:sp>
        <p:nvSpPr>
          <p:cNvPr id="3" name="Content Placeholder 2"/>
          <p:cNvSpPr>
            <a:spLocks noGrp="1"/>
          </p:cNvSpPr>
          <p:nvPr>
            <p:ph idx="1"/>
          </p:nvPr>
        </p:nvSpPr>
        <p:spPr>
          <a:xfrm>
            <a:off x="457200" y="1775191"/>
            <a:ext cx="8417688" cy="4823359"/>
          </a:xfrm>
        </p:spPr>
        <p:txBody>
          <a:bodyPr>
            <a:normAutofit/>
          </a:bodyPr>
          <a:lstStyle/>
          <a:p>
            <a:pPr>
              <a:buNone/>
            </a:pPr>
            <a:r>
              <a:rPr lang="en-GB" dirty="0" smtClean="0"/>
              <a:t>The EHFA Standards Council is continuously creating and updating the standards for exercise professionals to attain the EHFA goal of getting </a:t>
            </a:r>
          </a:p>
          <a:p>
            <a:pPr>
              <a:spcAft>
                <a:spcPts val="1200"/>
              </a:spcAft>
              <a:buNone/>
            </a:pPr>
            <a:r>
              <a:rPr lang="en-GB" dirty="0" smtClean="0"/>
              <a:t>	More People, More Active, More Often</a:t>
            </a:r>
          </a:p>
          <a:p>
            <a:pPr>
              <a:spcAft>
                <a:spcPts val="1200"/>
              </a:spcAft>
              <a:buNone/>
            </a:pPr>
            <a:r>
              <a:rPr lang="en-GB" dirty="0" smtClean="0"/>
              <a:t>EHFA is an Associate Partner of the eLF Project</a:t>
            </a:r>
          </a:p>
          <a:p>
            <a:pPr>
              <a:buNone/>
            </a:pPr>
            <a:r>
              <a:rPr lang="en-GB" dirty="0" smtClean="0"/>
              <a:t>The EHFA Standards are the basis upon which the eLF Project has developed its programmes</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3903368"/>
            <a:ext cx="8077200" cy="1673352"/>
          </a:xfrm>
        </p:spPr>
        <p:txBody>
          <a:bodyPr/>
          <a:lstStyle/>
          <a:p>
            <a:r>
              <a:rPr lang="en-US" dirty="0" smtClean="0"/>
              <a:t>Thank you for your attention</a:t>
            </a:r>
            <a:endParaRPr lang="en-US" dirty="0"/>
          </a:p>
        </p:txBody>
      </p:sp>
      <p:sp>
        <p:nvSpPr>
          <p:cNvPr id="5" name="Subtitle 4"/>
          <p:cNvSpPr>
            <a:spLocks noGrp="1"/>
          </p:cNvSpPr>
          <p:nvPr>
            <p:ph type="subTitle" idx="1"/>
          </p:nvPr>
        </p:nvSpPr>
        <p:spPr/>
        <p:txBody>
          <a:bodyPr>
            <a:normAutofit/>
          </a:bodyPr>
          <a:lstStyle/>
          <a:p>
            <a:pPr algn="ctr"/>
            <a:r>
              <a:rPr lang="en-US" sz="6000" dirty="0" smtClean="0"/>
              <a:t>ANY QUESTIONS ???</a:t>
            </a:r>
            <a:endParaRPr lang="en-US" sz="6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457200" y="1843257"/>
            <a:ext cx="8229600" cy="4569418"/>
          </a:xfrm>
        </p:spPr>
        <p:txBody>
          <a:bodyPr>
            <a:normAutofit fontScale="92500"/>
          </a:bodyPr>
          <a:lstStyle/>
          <a:p>
            <a:r>
              <a:rPr lang="en-GB" dirty="0" smtClean="0"/>
              <a:t>The EHFA Standards Council</a:t>
            </a:r>
          </a:p>
          <a:p>
            <a:pPr lvl="1"/>
            <a:r>
              <a:rPr lang="en-GB" dirty="0" smtClean="0"/>
              <a:t>It is the independent body that provides strategic advice guidance and direction to EHFA regarding standards for people, programmes and places across the health and fitness sector.</a:t>
            </a:r>
          </a:p>
          <a:p>
            <a:pPr lvl="1"/>
            <a:r>
              <a:rPr lang="en-GB" dirty="0" smtClean="0"/>
              <a:t>Its main functions are:</a:t>
            </a:r>
          </a:p>
          <a:p>
            <a:pPr lvl="2"/>
            <a:r>
              <a:rPr lang="en-GB" dirty="0" smtClean="0"/>
              <a:t>To monitor the developments across and outside the fitness industry to ensure that the European framework and standards are fit for their purpose and up to date.</a:t>
            </a:r>
          </a:p>
          <a:p>
            <a:pPr lvl="2"/>
            <a:r>
              <a:rPr lang="en-GB" dirty="0" smtClean="0"/>
              <a:t>To develop and monitor a work programme for the Technical Expert Group in terms of standards development.</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457201" y="1595424"/>
            <a:ext cx="8267700" cy="5262576"/>
          </a:xfrm>
        </p:spPr>
        <p:txBody>
          <a:bodyPr>
            <a:normAutofit fontScale="85000" lnSpcReduction="20000"/>
          </a:bodyPr>
          <a:lstStyle/>
          <a:p>
            <a:r>
              <a:rPr lang="en-US" dirty="0" smtClean="0"/>
              <a:t>Since 2003, EHFA, the European Health and Fitness Association, has developed standards for fitness occupations on EQF Levels 2 – 5 based on the needs of the clients and the employer. </a:t>
            </a:r>
          </a:p>
          <a:p>
            <a:r>
              <a:rPr lang="en-US" dirty="0" smtClean="0"/>
              <a:t>The professional must be able to fulfill all the requirements of one level before passing to the next level.</a:t>
            </a:r>
          </a:p>
          <a:p>
            <a:r>
              <a:rPr lang="en-US" dirty="0" smtClean="0"/>
              <a:t>To determine the content of a specific job qualification, we must</a:t>
            </a:r>
          </a:p>
          <a:p>
            <a:pPr lvl="1"/>
            <a:r>
              <a:rPr lang="en-US" dirty="0" smtClean="0"/>
              <a:t>Define the purpose of the occupation</a:t>
            </a:r>
          </a:p>
          <a:p>
            <a:pPr lvl="1"/>
            <a:r>
              <a:rPr lang="en-US" dirty="0" smtClean="0"/>
              <a:t>Determine which work outcomes lead to achieving that purpose</a:t>
            </a:r>
          </a:p>
          <a:p>
            <a:pPr lvl="1"/>
            <a:r>
              <a:rPr lang="en-US" dirty="0" smtClean="0"/>
              <a:t>Determine which qualifications (knowledge, skills and competences, range of application) are necessary for the  fitness professional in order to fulfill the job expectations.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2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2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bldLvl="2"/>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EHFA Standards - components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EHFA Standards documents are divided in 3 parts:</a:t>
            </a:r>
          </a:p>
          <a:p>
            <a:r>
              <a:rPr lang="en-US" dirty="0" smtClean="0"/>
              <a:t>Introductory Statement – explains the purpose of the standards and how it was developed</a:t>
            </a:r>
          </a:p>
          <a:p>
            <a:r>
              <a:rPr lang="en-US" dirty="0" smtClean="0"/>
              <a:t>Skills and Underpinning Knowledge needed as part of the EHFA Learning Outcomes framework</a:t>
            </a:r>
          </a:p>
          <a:p>
            <a:r>
              <a:rPr lang="en-US" dirty="0" smtClean="0"/>
              <a:t>Standards and Competencies Framework – describes the Competence Framework containing the essential competencies, associated to skill, range and knowledge, written as learning outcomes.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EQF Level 2</a:t>
            </a:r>
            <a:endParaRPr lang="en-US" dirty="0"/>
          </a:p>
        </p:txBody>
      </p:sp>
      <p:sp>
        <p:nvSpPr>
          <p:cNvPr id="3" name="Content Placeholder 2"/>
          <p:cNvSpPr>
            <a:spLocks noGrp="1"/>
          </p:cNvSpPr>
          <p:nvPr>
            <p:ph idx="1"/>
          </p:nvPr>
        </p:nvSpPr>
        <p:spPr>
          <a:xfrm>
            <a:off x="457200" y="1595424"/>
            <a:ext cx="8417688" cy="5003126"/>
          </a:xfrm>
        </p:spPr>
        <p:txBody>
          <a:bodyPr>
            <a:normAutofit lnSpcReduction="10000"/>
          </a:bodyPr>
          <a:lstStyle/>
          <a:p>
            <a:r>
              <a:rPr lang="en-US" dirty="0" smtClean="0"/>
              <a:t>Fitness Assistant</a:t>
            </a:r>
          </a:p>
          <a:p>
            <a:pPr lvl="1"/>
            <a:r>
              <a:rPr lang="en-US" dirty="0" smtClean="0"/>
              <a:t>Occupational Purpose</a:t>
            </a:r>
          </a:p>
          <a:p>
            <a:pPr lvl="2"/>
            <a:r>
              <a:rPr lang="en-US" dirty="0" smtClean="0"/>
              <a:t>To promote health and fitness participation of new and existing members. Also, to provide a friendly and informative fitness environment, actively assisting other workers and members.</a:t>
            </a:r>
          </a:p>
          <a:p>
            <a:pPr lvl="1"/>
            <a:r>
              <a:rPr lang="en-US" dirty="0" smtClean="0"/>
              <a:t>Occupational Description</a:t>
            </a:r>
          </a:p>
          <a:p>
            <a:pPr lvl="2"/>
            <a:r>
              <a:rPr lang="en-US" dirty="0" smtClean="0"/>
              <a:t>To provide a clean, safe and friendly environment that promotes regular member attendance and satisfaction. They are a source of information and </a:t>
            </a:r>
            <a:r>
              <a:rPr lang="en-US" dirty="0" smtClean="0"/>
              <a:t>encouragement </a:t>
            </a:r>
            <a:r>
              <a:rPr lang="en-US" dirty="0" smtClean="0"/>
              <a:t>for all members and actively assist fitness instructors wherever possible</a:t>
            </a:r>
            <a:r>
              <a:rPr lang="en-US" dirty="0" smtClean="0"/>
              <a:t>.</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2000"/>
                                        <p:tgtEl>
                                          <p:spTgt spid="3">
                                            <p:txEl>
                                              <p:pRg st="1" end="1"/>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2000"/>
                                        <p:tgtEl>
                                          <p:spTgt spid="3">
                                            <p:txEl>
                                              <p:pRg st="3" end="3"/>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bldLvl="2"/>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63304" y="155448"/>
            <a:ext cx="8423496" cy="1252728"/>
          </a:xfrm>
        </p:spPr>
        <p:txBody>
          <a:bodyPr>
            <a:normAutofit fontScale="90000"/>
          </a:bodyPr>
          <a:lstStyle/>
          <a:p>
            <a:r>
              <a:rPr lang="en-US" dirty="0" smtClean="0"/>
              <a:t>EQF Level 3</a:t>
            </a:r>
            <a:br>
              <a:rPr lang="en-US" dirty="0" smtClean="0"/>
            </a:br>
            <a:r>
              <a:rPr lang="en-US" dirty="0" smtClean="0"/>
              <a:t>Fitness and Group Fitness Instructors</a:t>
            </a:r>
            <a:endParaRPr lang="en-US" dirty="0"/>
          </a:p>
        </p:txBody>
      </p:sp>
      <p:sp>
        <p:nvSpPr>
          <p:cNvPr id="3" name="Content Placeholder 2"/>
          <p:cNvSpPr>
            <a:spLocks noGrp="1"/>
          </p:cNvSpPr>
          <p:nvPr>
            <p:ph idx="1"/>
          </p:nvPr>
        </p:nvSpPr>
        <p:spPr>
          <a:xfrm>
            <a:off x="263303" y="1688361"/>
            <a:ext cx="8658049" cy="5169638"/>
          </a:xfrm>
        </p:spPr>
        <p:txBody>
          <a:bodyPr>
            <a:normAutofit fontScale="85000" lnSpcReduction="20000"/>
          </a:bodyPr>
          <a:lstStyle/>
          <a:p>
            <a:r>
              <a:rPr lang="en-US" dirty="0" smtClean="0"/>
              <a:t>Occupational Purpose</a:t>
            </a:r>
          </a:p>
          <a:p>
            <a:pPr lvl="1">
              <a:spcAft>
                <a:spcPts val="1200"/>
              </a:spcAft>
            </a:pPr>
            <a:r>
              <a:rPr lang="en-US" dirty="0" smtClean="0"/>
              <a:t>The purpose of a fitness or group fitness instructor is to build fitness participation of new and existing members through fitness experiences that meet their needs.</a:t>
            </a:r>
          </a:p>
          <a:p>
            <a:r>
              <a:rPr lang="en-US" dirty="0" smtClean="0"/>
              <a:t>Occupational Description</a:t>
            </a:r>
          </a:p>
          <a:p>
            <a:pPr lvl="1"/>
            <a:r>
              <a:rPr lang="en-US" dirty="0" smtClean="0"/>
              <a:t>An instructor delivers fitness instruction to individuals with the use of equipment (Fitness Instructor) or to a group through fitness classes (Group Fitness Instructor). </a:t>
            </a:r>
          </a:p>
          <a:p>
            <a:pPr lvl="1"/>
            <a:r>
              <a:rPr lang="en-US" dirty="0" smtClean="0"/>
              <a:t>Both types of the occupation have the same purpose and require the same level of knowledge, skills and competences. Therefore, most of the requirements are the same for both occupation types. </a:t>
            </a:r>
          </a:p>
          <a:p>
            <a:pPr lvl="1"/>
            <a:r>
              <a:rPr lang="en-US" dirty="0" smtClean="0"/>
              <a:t>However, to be able to fulfill this purpose, each of the occupation types may require additional knowledge skills and competences specific for that type.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2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2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bldLvl="2"/>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55448"/>
            <a:ext cx="8456613" cy="1252728"/>
          </a:xfrm>
        </p:spPr>
        <p:txBody>
          <a:bodyPr>
            <a:normAutofit fontScale="90000"/>
          </a:bodyPr>
          <a:lstStyle/>
          <a:p>
            <a:r>
              <a:rPr lang="en-US" dirty="0" smtClean="0"/>
              <a:t>EQF Level </a:t>
            </a:r>
            <a:r>
              <a:rPr lang="en-US" dirty="0" smtClean="0"/>
              <a:t>3</a:t>
            </a:r>
            <a:br>
              <a:rPr lang="en-US" dirty="0" smtClean="0"/>
            </a:br>
            <a:r>
              <a:rPr lang="en-US" dirty="0" smtClean="0"/>
              <a:t>Fitness and Group Fitness Instructors</a:t>
            </a:r>
            <a:endParaRPr lang="en-US" dirty="0"/>
          </a:p>
        </p:txBody>
      </p:sp>
      <p:sp>
        <p:nvSpPr>
          <p:cNvPr id="3" name="Content Placeholder 2"/>
          <p:cNvSpPr>
            <a:spLocks noGrp="1"/>
          </p:cNvSpPr>
          <p:nvPr>
            <p:ph idx="1"/>
          </p:nvPr>
        </p:nvSpPr>
        <p:spPr>
          <a:xfrm>
            <a:off x="457199" y="1595424"/>
            <a:ext cx="8456614" cy="5262576"/>
          </a:xfrm>
        </p:spPr>
        <p:txBody>
          <a:bodyPr>
            <a:normAutofit fontScale="77500" lnSpcReduction="20000"/>
          </a:bodyPr>
          <a:lstStyle/>
          <a:p>
            <a:r>
              <a:rPr lang="en-US" dirty="0" smtClean="0"/>
              <a:t>Fitness Instructor</a:t>
            </a:r>
          </a:p>
          <a:p>
            <a:pPr lvl="1"/>
            <a:r>
              <a:rPr lang="en-US" dirty="0" smtClean="0"/>
              <a:t>Weightroom machine training: isotonic, </a:t>
            </a:r>
            <a:r>
              <a:rPr lang="en-US" dirty="0" err="1" smtClean="0"/>
              <a:t>isokinetic</a:t>
            </a:r>
            <a:r>
              <a:rPr lang="en-US" dirty="0" smtClean="0"/>
              <a:t>, pneumatic, hydraulic, Nautilus, etc.</a:t>
            </a:r>
          </a:p>
          <a:p>
            <a:pPr lvl="1"/>
            <a:r>
              <a:rPr lang="en-US" dirty="0" smtClean="0"/>
              <a:t>Free weight training – dumbbells, barbells, kettlebells, bodyweight.</a:t>
            </a:r>
          </a:p>
          <a:p>
            <a:pPr lvl="1">
              <a:spcAft>
                <a:spcPts val="1200"/>
              </a:spcAft>
            </a:pPr>
            <a:r>
              <a:rPr lang="en-US" dirty="0" smtClean="0"/>
              <a:t>Cardio machine training – treadmills, upright or recumbent bikes, elliptical trainers, rowers, steppers, etc.</a:t>
            </a:r>
          </a:p>
          <a:p>
            <a:r>
              <a:rPr lang="en-US" dirty="0" smtClean="0"/>
              <a:t>Group Fitness Instructor</a:t>
            </a:r>
          </a:p>
          <a:p>
            <a:pPr lvl="1"/>
            <a:r>
              <a:rPr lang="en-US" dirty="0" smtClean="0"/>
              <a:t>Aerobics – Step </a:t>
            </a:r>
          </a:p>
          <a:p>
            <a:pPr lvl="1"/>
            <a:r>
              <a:rPr lang="en-US" dirty="0" smtClean="0"/>
              <a:t>Aquafitness</a:t>
            </a:r>
          </a:p>
          <a:p>
            <a:pPr lvl="1"/>
            <a:r>
              <a:rPr lang="en-US" dirty="0" smtClean="0"/>
              <a:t>Indoor cycling</a:t>
            </a:r>
          </a:p>
          <a:p>
            <a:pPr lvl="1"/>
            <a:r>
              <a:rPr lang="en-US" dirty="0" smtClean="0"/>
              <a:t>Muscle Conditioning</a:t>
            </a:r>
          </a:p>
          <a:p>
            <a:pPr lvl="1"/>
            <a:r>
              <a:rPr lang="en-US" dirty="0" smtClean="0"/>
              <a:t>Pilates</a:t>
            </a:r>
          </a:p>
          <a:p>
            <a:pPr lvl="1"/>
            <a:r>
              <a:rPr lang="en-US" dirty="0" smtClean="0"/>
              <a:t>Stretching</a:t>
            </a:r>
          </a:p>
          <a:p>
            <a:pPr lvl="1"/>
            <a:r>
              <a:rPr lang="en-US" dirty="0" smtClean="0"/>
              <a:t>Etc.</a:t>
            </a:r>
          </a:p>
          <a:p>
            <a:pPr lvl="1"/>
            <a:endParaRPr lang="en-US" dirty="0" smtClean="0"/>
          </a:p>
          <a:p>
            <a:pPr lvl="1"/>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2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2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20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2000"/>
                                        <p:tgtEl>
                                          <p:spTgt spid="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2000"/>
                                        <p:tgtEl>
                                          <p:spTgt spid="3">
                                            <p:txEl>
                                              <p:pRg st="7" end="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2000"/>
                                        <p:tgtEl>
                                          <p:spTgt spid="3">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2000"/>
                                        <p:tgtEl>
                                          <p:spTgt spid="3">
                                            <p:txEl>
                                              <p:pRg st="9" end="9"/>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Effect transition="in" filter="fade">
                                      <p:cBhvr>
                                        <p:cTn id="61" dur="2000"/>
                                        <p:tgtEl>
                                          <p:spTgt spid="3">
                                            <p:txEl>
                                              <p:pRg st="10" end="10"/>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3">
                                            <p:txEl>
                                              <p:pRg st="11" end="11"/>
                                            </p:txEl>
                                          </p:spTgt>
                                        </p:tgtEl>
                                        <p:attrNameLst>
                                          <p:attrName>style.visibility</p:attrName>
                                        </p:attrNameLst>
                                      </p:cBhvr>
                                      <p:to>
                                        <p:strVal val="visible"/>
                                      </p:to>
                                    </p:set>
                                    <p:animEffect transition="in" filter="fade">
                                      <p:cBhvr>
                                        <p:cTn id="66" dur="2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bldLvl="2"/>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EQF Level 4 – Personal Trainer</a:t>
            </a:r>
            <a:endParaRPr lang="en-US" dirty="0"/>
          </a:p>
        </p:txBody>
      </p:sp>
      <p:sp>
        <p:nvSpPr>
          <p:cNvPr id="3" name="Content Placeholder 2"/>
          <p:cNvSpPr>
            <a:spLocks noGrp="1"/>
          </p:cNvSpPr>
          <p:nvPr>
            <p:ph idx="1"/>
          </p:nvPr>
        </p:nvSpPr>
        <p:spPr>
          <a:xfrm>
            <a:off x="457200" y="1672872"/>
            <a:ext cx="8479642" cy="5185128"/>
          </a:xfrm>
        </p:spPr>
        <p:txBody>
          <a:bodyPr>
            <a:normAutofit fontScale="85000" lnSpcReduction="10000"/>
          </a:bodyPr>
          <a:lstStyle/>
          <a:p>
            <a:r>
              <a:rPr lang="en-GB" dirty="0" smtClean="0"/>
              <a:t>Occupational Purpose</a:t>
            </a:r>
          </a:p>
          <a:p>
            <a:pPr lvl="1"/>
            <a:r>
              <a:rPr lang="en-GB" dirty="0" smtClean="0"/>
              <a:t>Coach</a:t>
            </a:r>
            <a:r>
              <a:rPr lang="en-GB" dirty="0" smtClean="0"/>
              <a:t> healthy clients </a:t>
            </a:r>
            <a:r>
              <a:rPr lang="en-GB" dirty="0" smtClean="0"/>
              <a:t>individually according to their fitness needs, through an agreed exercise/ physical activity plan and assist with behavioural change.</a:t>
            </a:r>
          </a:p>
          <a:p>
            <a:r>
              <a:rPr lang="en-GB" dirty="0" smtClean="0"/>
              <a:t>Occupational Description</a:t>
            </a:r>
          </a:p>
          <a:p>
            <a:pPr lvl="1"/>
            <a:r>
              <a:rPr lang="en-GB" dirty="0" smtClean="0"/>
              <a:t>A personal trainer’s role includes designing, implementing and evaluating exercise/physical activity programmes for a range of individual clients by collecting and analyzing client information to ensure the effectiveness of personal exercise programmes. </a:t>
            </a:r>
          </a:p>
          <a:p>
            <a:pPr lvl="1"/>
            <a:r>
              <a:rPr lang="en-GB" dirty="0" smtClean="0"/>
              <a:t>A personal trainer should also actively encourage potential clients/members to participate in and adhere to regular exercise/physical activity programmes, employing appropriate motivational strategies to achieve this.</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2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bldLvl="2"/>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Personal Trainer </a:t>
            </a:r>
            <a:br>
              <a:rPr lang="en-US" dirty="0" smtClean="0"/>
            </a:br>
            <a:r>
              <a:rPr lang="en-US" dirty="0" smtClean="0"/>
              <a:t>Competencies Framework</a:t>
            </a:r>
            <a:endParaRPr lang="en-US" dirty="0"/>
          </a:p>
        </p:txBody>
      </p:sp>
      <p:sp>
        <p:nvSpPr>
          <p:cNvPr id="3" name="Content Placeholder 2"/>
          <p:cNvSpPr>
            <a:spLocks noGrp="1"/>
          </p:cNvSpPr>
          <p:nvPr>
            <p:ph idx="1"/>
          </p:nvPr>
        </p:nvSpPr>
        <p:spPr/>
        <p:txBody>
          <a:bodyPr/>
          <a:lstStyle/>
          <a:p>
            <a:r>
              <a:rPr lang="en-US" dirty="0" smtClean="0"/>
              <a:t>Role of the Personal Trainer</a:t>
            </a:r>
          </a:p>
          <a:p>
            <a:r>
              <a:rPr lang="en-US" dirty="0" smtClean="0"/>
              <a:t>Functional Anatomy</a:t>
            </a:r>
          </a:p>
          <a:p>
            <a:r>
              <a:rPr lang="en-US" dirty="0" smtClean="0"/>
              <a:t>Physiology</a:t>
            </a:r>
          </a:p>
          <a:p>
            <a:r>
              <a:rPr lang="en-US" dirty="0" smtClean="0"/>
              <a:t>Nutrition</a:t>
            </a:r>
          </a:p>
          <a:p>
            <a:r>
              <a:rPr lang="en-US" dirty="0" smtClean="0"/>
              <a:t>Psycho-Social Aspects of health and fitness</a:t>
            </a:r>
          </a:p>
          <a:p>
            <a:r>
              <a:rPr lang="en-US" dirty="0" smtClean="0"/>
              <a:t>Health &amp; Fitness Assessment: Collecting and analyzing information</a:t>
            </a:r>
          </a:p>
          <a:p>
            <a:r>
              <a:rPr lang="en-US" dirty="0" smtClean="0"/>
              <a:t>Training Adaptation and Exercise Planning and Programming.</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2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2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20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Module.thmx</Template>
  <TotalTime>1218</TotalTime>
  <Words>1509</Words>
  <Application>Microsoft Macintosh PowerPoint</Application>
  <PresentationFormat>On-screen Show (4:3)</PresentationFormat>
  <Paragraphs>123</Paragraphs>
  <Slides>19</Slides>
  <Notes>0</Notes>
  <HiddenSlides>0</HiddenSlides>
  <MMClips>0</MMClips>
  <ScaleCrop>false</ScaleCrop>
  <HeadingPairs>
    <vt:vector size="4" baseType="variant">
      <vt:variant>
        <vt:lpstr>Design Template</vt:lpstr>
      </vt:variant>
      <vt:variant>
        <vt:i4>1</vt:i4>
      </vt:variant>
      <vt:variant>
        <vt:lpstr>Slide Titles</vt:lpstr>
      </vt:variant>
      <vt:variant>
        <vt:i4>19</vt:i4>
      </vt:variant>
    </vt:vector>
  </HeadingPairs>
  <TitlesOfParts>
    <vt:vector size="20" baseType="lpstr">
      <vt:lpstr>Module</vt:lpstr>
      <vt:lpstr>EHFA STANDARDS</vt:lpstr>
      <vt:lpstr>Background</vt:lpstr>
      <vt:lpstr>Introduction</vt:lpstr>
      <vt:lpstr>EHFA Standards - components</vt:lpstr>
      <vt:lpstr>EQF Level 2</vt:lpstr>
      <vt:lpstr>EQF Level 3 Fitness and Group Fitness Instructors</vt:lpstr>
      <vt:lpstr>EQF Level 3 Fitness and Group Fitness Instructors</vt:lpstr>
      <vt:lpstr>EQF Level 4 – Personal Trainer</vt:lpstr>
      <vt:lpstr>Personal Trainer  Competencies Framework</vt:lpstr>
      <vt:lpstr>EQF Level 4 – Youth Fitness Instructor </vt:lpstr>
      <vt:lpstr>EQF Level 4  Youth Fitness Instructor</vt:lpstr>
      <vt:lpstr>Youth Fitness Instructor Competences Framework</vt:lpstr>
      <vt:lpstr>EQF Level 4 – Active Ageing Trainer</vt:lpstr>
      <vt:lpstr>Active Aging Trainer</vt:lpstr>
      <vt:lpstr>EQF Level 5  Exercise for Health Specialist</vt:lpstr>
      <vt:lpstr>EQF Level 5  Exercise for Health Specialist</vt:lpstr>
      <vt:lpstr>EQF Level 5  Exercise for Health Specialist</vt:lpstr>
      <vt:lpstr>EHFA Standards</vt:lpstr>
      <vt:lpstr>Thank you for your attention</vt:lpstr>
    </vt:vector>
  </TitlesOfParts>
  <Company>FIAF-SIAF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EHFA STANDARDS</dc:title>
  <dc:creator>Mimi Rodriguez Adami</dc:creator>
  <cp:lastModifiedBy>Mimi Rodriguez Adami</cp:lastModifiedBy>
  <cp:revision>5</cp:revision>
  <dcterms:created xsi:type="dcterms:W3CDTF">2012-12-06T17:15:22Z</dcterms:created>
  <dcterms:modified xsi:type="dcterms:W3CDTF">2012-12-07T07:37:13Z</dcterms:modified>
</cp:coreProperties>
</file>